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76" r:id="rId2"/>
    <p:sldId id="928" r:id="rId3"/>
    <p:sldId id="430" r:id="rId4"/>
    <p:sldId id="380" r:id="rId5"/>
    <p:sldId id="431" r:id="rId6"/>
    <p:sldId id="419" r:id="rId7"/>
    <p:sldId id="432" r:id="rId8"/>
    <p:sldId id="433" r:id="rId9"/>
    <p:sldId id="435" r:id="rId10"/>
    <p:sldId id="929" r:id="rId11"/>
    <p:sldId id="927" r:id="rId12"/>
    <p:sldId id="436" r:id="rId13"/>
    <p:sldId id="447" r:id="rId14"/>
    <p:sldId id="448" r:id="rId15"/>
    <p:sldId id="450" r:id="rId16"/>
    <p:sldId id="396" r:id="rId17"/>
    <p:sldId id="397" r:id="rId18"/>
    <p:sldId id="398" r:id="rId19"/>
    <p:sldId id="377" r:id="rId20"/>
    <p:sldId id="449" r:id="rId21"/>
    <p:sldId id="399" r:id="rId22"/>
    <p:sldId id="386" r:id="rId23"/>
    <p:sldId id="400" r:id="rId24"/>
    <p:sldId id="388" r:id="rId25"/>
    <p:sldId id="389" r:id="rId26"/>
    <p:sldId id="395" r:id="rId27"/>
    <p:sldId id="402" r:id="rId28"/>
    <p:sldId id="391" r:id="rId29"/>
    <p:sldId id="403" r:id="rId30"/>
    <p:sldId id="931" r:id="rId31"/>
    <p:sldId id="416" r:id="rId32"/>
    <p:sldId id="452" r:id="rId33"/>
    <p:sldId id="453" r:id="rId34"/>
    <p:sldId id="460" r:id="rId35"/>
    <p:sldId id="459" r:id="rId36"/>
    <p:sldId id="434" r:id="rId37"/>
    <p:sldId id="456" r:id="rId38"/>
    <p:sldId id="919" r:id="rId39"/>
    <p:sldId id="920" r:id="rId40"/>
    <p:sldId id="916" r:id="rId41"/>
    <p:sldId id="918" r:id="rId42"/>
    <p:sldId id="917" r:id="rId43"/>
    <p:sldId id="921" r:id="rId44"/>
    <p:sldId id="930" r:id="rId45"/>
    <p:sldId id="926" r:id="rId46"/>
    <p:sldId id="411" r:id="rId47"/>
    <p:sldId id="412" r:id="rId48"/>
    <p:sldId id="413" r:id="rId49"/>
    <p:sldId id="445" r:id="rId50"/>
    <p:sldId id="415" r:id="rId51"/>
    <p:sldId id="455" r:id="rId52"/>
    <p:sldId id="461" r:id="rId53"/>
    <p:sldId id="428"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928"/>
            <p14:sldId id="430"/>
            <p14:sldId id="380"/>
            <p14:sldId id="431"/>
            <p14:sldId id="419"/>
            <p14:sldId id="432"/>
            <p14:sldId id="433"/>
            <p14:sldId id="435"/>
            <p14:sldId id="929"/>
            <p14:sldId id="927"/>
            <p14:sldId id="436"/>
            <p14:sldId id="447"/>
            <p14:sldId id="448"/>
            <p14:sldId id="450"/>
            <p14:sldId id="396"/>
            <p14:sldId id="397"/>
            <p14:sldId id="398"/>
            <p14:sldId id="377"/>
            <p14:sldId id="449"/>
            <p14:sldId id="399"/>
            <p14:sldId id="386"/>
            <p14:sldId id="400"/>
            <p14:sldId id="388"/>
            <p14:sldId id="389"/>
            <p14:sldId id="395"/>
            <p14:sldId id="402"/>
            <p14:sldId id="391"/>
            <p14:sldId id="403"/>
            <p14:sldId id="931"/>
            <p14:sldId id="416"/>
            <p14:sldId id="452"/>
            <p14:sldId id="453"/>
            <p14:sldId id="460"/>
            <p14:sldId id="459"/>
            <p14:sldId id="434"/>
            <p14:sldId id="456"/>
            <p14:sldId id="919"/>
            <p14:sldId id="920"/>
            <p14:sldId id="916"/>
            <p14:sldId id="918"/>
            <p14:sldId id="917"/>
            <p14:sldId id="921"/>
            <p14:sldId id="930"/>
            <p14:sldId id="926"/>
            <p14:sldId id="411"/>
            <p14:sldId id="412"/>
            <p14:sldId id="413"/>
            <p14:sldId id="445"/>
            <p14:sldId id="415"/>
            <p14:sldId id="455"/>
            <p14:sldId id="461"/>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B2B2B2"/>
    <a:srgbClr val="EAEAE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5057" autoAdjust="0"/>
  </p:normalViewPr>
  <p:slideViewPr>
    <p:cSldViewPr>
      <p:cViewPr varScale="1">
        <p:scale>
          <a:sx n="120" d="100"/>
          <a:sy n="120" d="100"/>
        </p:scale>
        <p:origin x="1146" y="102"/>
      </p:cViewPr>
      <p:guideLst>
        <p:guide orient="horz" pos="2160"/>
        <p:guide pos="2880"/>
      </p:guideLst>
    </p:cSldViewPr>
  </p:slideViewPr>
  <p:outlineViewPr>
    <p:cViewPr>
      <p:scale>
        <a:sx n="33" d="100"/>
        <a:sy n="33" d="100"/>
      </p:scale>
      <p:origin x="0" y="-318"/>
    </p:cViewPr>
  </p:outlineViewPr>
  <p:notesTextViewPr>
    <p:cViewPr>
      <p:scale>
        <a:sx n="150" d="100"/>
        <a:sy n="150" d="100"/>
      </p:scale>
      <p:origin x="0" y="0"/>
    </p:cViewPr>
  </p:notesTextViewPr>
  <p:sorterViewPr>
    <p:cViewPr varScale="1">
      <p:scale>
        <a:sx n="1" d="1"/>
        <a:sy n="1" d="1"/>
      </p:scale>
      <p:origin x="0" y="-42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cleverhans-lab/cleverhans"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github.com/bethgelab/foolbo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Goal: Maintain training accuracy but hamper generalization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193510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Or, maximize the target class logit and minimize all the other logits:  to minimize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r>
                          <a:rPr lang="en-US" i="1">
                            <a:latin typeface="Cambria Math" panose="02040503050406030204" pitchFamily="18" charset="0"/>
                          </a:rPr>
                          <m:t>𝑦</m:t>
                        </m:r>
                        <m:r>
                          <a:rPr lang="en-US" b="0" i="1" smtClean="0">
                            <a:latin typeface="Cambria Math" panose="02040503050406030204" pitchFamily="18" charset="0"/>
                          </a:rPr>
                          <m:t>′</m:t>
                        </m:r>
                      </m:sub>
                    </m:sSub>
                  </m:oMath>
                </a14:m>
                <a:r>
                  <a:rPr lang="en-US" dirty="0"/>
                  <a:t> of all correct class </a:t>
                </a:r>
                <a14:m>
                  <m:oMath xmlns:m="http://schemas.openxmlformats.org/officeDocument/2006/math">
                    <m:r>
                      <a:rPr lang="en-US" i="1">
                        <a:latin typeface="Cambria Math" panose="02040503050406030204" pitchFamily="18" charset="0"/>
                      </a:rPr>
                      <m:t>𝑦</m:t>
                    </m:r>
                  </m:oMath>
                </a14:m>
                <a:r>
                  <a:rPr lang="en-US" dirty="0"/>
                  <a:t>, and maximize the logit </a:t>
                </a:r>
                <a14:m>
                  <m:oMath xmlns:m="http://schemas.openxmlformats.org/officeDocument/2006/math">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oMath>
                </a14:m>
                <a:r>
                  <a:rPr lang="en-US" dirty="0"/>
                  <a:t> of all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r>
                  <a:rPr lang="en-US" dirty="0"/>
                  <a:t> maximize the logit of target class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i="1">
                        <a:latin typeface="Cambria Math" panose="02040503050406030204" pitchFamily="18" charset="0"/>
                      </a:rPr>
                      <m:t> </m:t>
                    </m:r>
                  </m:oMath>
                </a14:m>
                <a:r>
                  <a:rPr lang="en-US" dirty="0"/>
                  <a:t>and minimize logits of all the other labels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SE"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i="1">
                                  <a:latin typeface="Cambria Math" panose="02040503050406030204" pitchFamily="18" charset="0"/>
                                </a:rPr>
                                <m:t>≤</m:t>
                              </m:r>
                              <m:r>
                                <a:rPr lang="en-US" i="1">
                                  <a:latin typeface="Cambria Math" panose="02040503050406030204" pitchFamily="18" charset="0"/>
                                </a:rPr>
                                <m:t>𝜖</m:t>
                              </m:r>
                            </m:lim>
                          </m:limLow>
                          <m:r>
                            <a:rPr lang="en-US" b="0" i="1" smtClean="0">
                              <a:latin typeface="Cambria Math" panose="02040503050406030204" pitchFamily="18" charset="0"/>
                            </a:rPr>
                            <m:t> </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𝑡𝑎𝑟𝑔</m:t>
                              </m:r>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r>
                                    <a:rPr lang="en-US" i="1">
                                      <a:latin typeface="Cambria Math" panose="02040503050406030204" pitchFamily="18" charset="0"/>
                                    </a:rPr>
                                    <m:t>′</m:t>
                                  </m:r>
                                </m:sub>
                              </m:sSub>
                            </m:e>
                          </m:nary>
                          <m:r>
                            <a:rPr lang="en-US" b="0" i="1" smtClean="0">
                              <a:latin typeface="Cambria Math" panose="02040503050406030204" pitchFamily="18" charset="0"/>
                            </a:rPr>
                            <m:t>)</m:t>
                          </m:r>
                        </m:e>
                      </m:func>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−ℎ_𝜃 (𝑥+𝛿)_</a:t>
                </a:r>
                <a:r>
                  <a:rPr lang="en-US" b="0" i="0">
                    <a:latin typeface="Cambria Math" panose="02040503050406030204" pitchFamily="18" charset="0"/>
                  </a:rPr>
                  <a:t>𝑦)〗</a:t>
                </a:r>
                <a:endParaRPr lang="en-US" b="0" dirty="0"/>
              </a:p>
              <a:p>
                <a:r>
                  <a:rPr lang="en-US" dirty="0"/>
                  <a:t>Or, maximize the target class logit and minimize all the other logits: </a:t>
                </a:r>
              </a:p>
              <a:p>
                <a:r>
                  <a:rPr lang="en-US" b="0" i="0">
                    <a:latin typeface="Cambria Math" panose="02040503050406030204" pitchFamily="18" charset="0"/>
                  </a:rPr>
                  <a:t>〖max┬(‖𝛿‖</a:t>
                </a:r>
                <a:r>
                  <a:rPr lang="en-US" i="0">
                    <a:latin typeface="Cambria Math" panose="02040503050406030204" pitchFamily="18" charset="0"/>
                  </a:rPr>
                  <a:t>≤𝜖</a:t>
                </a:r>
                <a:r>
                  <a:rPr lang="en-US" b="0" i="0">
                    <a:latin typeface="Cambria Math" panose="02040503050406030204" pitchFamily="18" charset="0"/>
                  </a:rPr>
                  <a:t>)  〗⁡〖(</a:t>
                </a:r>
                <a:r>
                  <a:rPr lang="en-US" i="0">
                    <a:latin typeface="Cambria Math" panose="02040503050406030204" pitchFamily="18" charset="0"/>
                  </a:rPr>
                  <a:t>ℎ_𝜃</a:t>
                </a:r>
                <a:r>
                  <a:rPr lang="en-US" b="0" i="0">
                    <a:latin typeface="Cambria Math" panose="02040503050406030204" pitchFamily="18" charset="0"/>
                  </a:rPr>
                  <a:t> (</a:t>
                </a:r>
                <a:r>
                  <a:rPr lang="en-US" i="0">
                    <a:latin typeface="Cambria Math" panose="02040503050406030204" pitchFamily="18" charset="0"/>
                  </a:rPr>
                  <a:t>𝑥+𝛿)</a:t>
                </a:r>
                <a:r>
                  <a:rPr lang="en-US" b="0" i="0">
                    <a:latin typeface="Cambria Math" panose="02040503050406030204" pitchFamily="18" charset="0"/>
                  </a:rPr>
                  <a:t>_(𝑦_𝑡𝑎𝑟𝑔 )</a:t>
                </a:r>
                <a:r>
                  <a:rPr lang="en-US" i="0">
                    <a:latin typeface="Cambria Math" panose="02040503050406030204" pitchFamily="18" charset="0"/>
                  </a:rPr>
                  <a:t>−</a:t>
                </a:r>
                <a:r>
                  <a:rPr lang="en-US" b="0" i="0">
                    <a:latin typeface="Cambria Math" panose="02040503050406030204" pitchFamily="18" charset="0"/>
                  </a:rPr>
                  <a:t>∑_(𝑦^′≠𝑦_𝑡𝑎𝑟𝑔)▒〖</a:t>
                </a:r>
                <a:r>
                  <a:rPr lang="en-US" i="0">
                    <a:latin typeface="Cambria Math" panose="02040503050406030204" pitchFamily="18" charset="0"/>
                  </a:rPr>
                  <a:t>ℎ_𝜃 (𝑥+𝛿)_𝑦′ </a:t>
                </a:r>
                <a:r>
                  <a:rPr lang="en-US" b="0" i="0">
                    <a:latin typeface="Cambria Math" panose="02040503050406030204" pitchFamily="18" charset="0"/>
                  </a:rPr>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657053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https://en.wikipedia.org/wiki/Lagrange_multiplier</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167964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https://www.youtube.com/watch?v=0VfBGWnFNuw&amp;t=421s  Bo Li – Secure Learning in Adversarial Autonomous Driving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090056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generate a single printable image physically pasted on a  roadside billboard to fool the AD camera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97703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investigate a new perceptual challenge that causes the ADASs and autopilots of semi/fully autonomous to consider depthless objects (phantoms) as real. We show how attackers can exploit this perceptual challenge to apply phantom attacks and change the abovementioned balance, without the need to physically approach the attack scene, by projecting a phantom via a drone equipped with a portable projector or by presenting a phantom on a hacked digital billboard that faces the Internet and is located near roads. We show that the car industry has not considered this type of attack by demonstrating the attack on today’s most advanced ADAS and autopilot technologies: Mobileye 630 PRO and the Tesla Model X, HW 2.5; our experiments show that when presented with various phantoms, a car’s ADAS or autopilot considers the phantoms as real objects, causing these systems to trigger the brakes, steer into the lane of oncoming traffic, and issue notifications about fake road signs. In order to mitigate this attack, we present a model that analyzes a detected object’s context, surface, and reflected light, which is capable of detecting phantoms with 0.99 AUC.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292308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892340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Why would it not hold? XXX</a:t>
                </a:r>
              </a:p>
              <a:p>
                <a:r>
                  <a:rPr lang="en-US" dirty="0"/>
                  <a:t>We would like to solve it with gradient descent, but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𝑆</m:t>
                            </m:r>
                          </m:sub>
                          <m:sup/>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e>
                        </m:nary>
                      </m:e>
                    </m:func>
                  </m:oMath>
                </a14:m>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Gradient at maximizer = gradient of the max</a:t>
                </a:r>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min┬𝜃⁡∑_(𝑥,𝑦∈𝑆)▒max┬(𝛿∈Δ)⁡〖𝐿(𝑥+𝛿,𝑦;𝜃)〗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4202737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to also mix robust/standard</a:t>
            </a:r>
          </a:p>
          <a:p>
            <a:r>
              <a:rPr lang="en-US" dirty="0"/>
              <a:t>updates (not done in our case)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887068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t>Specific </a:t>
            </a:r>
            <a:r>
              <a:rPr lang="en-US" altLang="zh-TW" sz="1200" dirty="0" err="1"/>
              <a:t>DirectionRandom</a:t>
            </a:r>
            <a:endParaRPr lang="zh-TW" altLang="en-US"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3027767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Adaptive evaluation methodology + scaling up verification</a:t>
            </a:r>
          </a:p>
          <a:p>
            <a:pPr lvl="1"/>
            <a:r>
              <a:rPr lang="en-US" dirty="0" err="1"/>
              <a:t>CleverHans</a:t>
            </a:r>
            <a:r>
              <a:rPr lang="en-US" dirty="0"/>
              <a:t> </a:t>
            </a:r>
            <a:r>
              <a:rPr lang="en-US" dirty="0">
                <a:hlinkClick r:id="rId3"/>
              </a:rPr>
              <a:t>https://github.com/cleverhans-lab/cleverhans</a:t>
            </a:r>
            <a:endParaRPr lang="en-US" dirty="0"/>
          </a:p>
          <a:p>
            <a:pPr lvl="1"/>
            <a:r>
              <a:rPr lang="en-US" dirty="0" err="1"/>
              <a:t>Foolbox</a:t>
            </a:r>
            <a:r>
              <a:rPr lang="en-US"/>
              <a:t> </a:t>
            </a:r>
            <a:r>
              <a:rPr lang="en-US">
                <a:hlinkClick r:id="rId4"/>
              </a:rPr>
              <a:t>https://github.com/bethgelab/foolbox</a:t>
            </a:r>
            <a:r>
              <a:rPr lang="en-US"/>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Major need: Embracing more of a worst-case mindset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Theory: (Better) adv. robust generalization bounds, new regularization techniques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53</a:t>
            </a:fld>
            <a:endParaRPr lang="en-US" altLang="zh-CN"/>
          </a:p>
        </p:txBody>
      </p:sp>
    </p:spTree>
    <p:extLst>
      <p:ext uri="{BB962C8B-B14F-4D97-AF65-F5344CB8AC3E}">
        <p14:creationId xmlns:p14="http://schemas.microsoft.com/office/powerpoint/2010/main" val="3993951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https://math.stackexchange.com/questions/2966181/is-vert-x-vert-hm-omega-1-sobolev-norms-always-a-unit-ball-if-you-p</a:t>
            </a: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2611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59991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a lower bound on the optimization objective. Because (by definition) any feasible δ will give us a lower bound, this is equivalent to just “trying to empirically solve the optimization problem”, i.e., “find an adversarial example.” </a:t>
            </a:r>
          </a:p>
          <a:p>
            <a:r>
              <a:rPr lang="en-US" dirty="0"/>
              <a:t>We can attempt to solve the optimization problem exactly, e.g., by formulating it as a combinatorial optimization problem, and solve it exactly using techniques such as mixed Integer Linear Programming</a:t>
            </a:r>
          </a:p>
          <a:p>
            <a:r>
              <a:rPr lang="en-US" dirty="0"/>
              <a:t>We can also upper bound the optimization objective, similar to what we did with the multiclass linear case. </a:t>
            </a:r>
          </a:p>
          <a:p>
            <a:r>
              <a:rPr lang="en-US" sz="2800" dirty="0">
                <a:solidFill>
                  <a:srgbClr val="996633"/>
                </a:solidFill>
              </a:rPr>
              <a:t>(</a:t>
            </a:r>
          </a:p>
          <a:p>
            <a:pPr lvl="1"/>
            <a:r>
              <a:rPr lang="en-US" sz="2400" dirty="0">
                <a:solidFill>
                  <a:srgbClr val="996633"/>
                </a:solidFill>
              </a:rPr>
              <a:t>Lower bound on objective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53576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ball: lower right shows projection to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solidFill>
                      <a:schemeClr val="tx1"/>
                    </a:solidFill>
                    <a:latin typeface="CambriaMath"/>
                  </a:rPr>
                  <a:t>Lower left shows a gradient step followed by projection to the </a:t>
                </a:r>
                <a:r>
                  <a:rPr lang="en-US" b="0" i="0" u="none" strike="noStrike" baseline="0">
                    <a:solidFill>
                      <a:schemeClr val="tx1"/>
                    </a:solidFill>
                    <a:latin typeface="Cambria Math" panose="02040503050406030204" pitchFamily="18" charset="0"/>
                  </a:rPr>
                  <a:t>𝑙_∞</a:t>
                </a:r>
                <a:r>
                  <a:rPr lang="en-US" b="0" i="0" u="none" strike="noStrike" baseline="0" dirty="0">
                    <a:solidFill>
                      <a:schemeClr val="tx1"/>
                    </a:solidFill>
                    <a:latin typeface="CambriaMath"/>
                  </a:rPr>
                  <a:t> ball: lower right shows projection to the </a:t>
                </a:r>
                <a:r>
                  <a:rPr lang="en-US" i="0">
                    <a:latin typeface="Cambria Math" panose="02040503050406030204" pitchFamily="18" charset="0"/>
                  </a:rPr>
                  <a:t>𝑙_</a:t>
                </a:r>
                <a:r>
                  <a:rPr lang="en-US" b="0" i="0">
                    <a:latin typeface="Cambria Math" panose="02040503050406030204" pitchFamily="18" charset="0"/>
                  </a:rPr>
                  <a:t>2</a:t>
                </a:r>
                <a:r>
                  <a:rPr lang="en-US" b="0" i="0" u="none" strike="noStrike" baseline="0" dirty="0">
                    <a:solidFill>
                      <a:schemeClr val="tx1"/>
                    </a:solidFill>
                    <a:latin typeface="CambriaMath"/>
                  </a:rPr>
                  <a:t> ball</a:t>
                </a:r>
                <a:endParaRPr lang="el-GR" b="0" i="0" u="none" strike="noStrike" baseline="0" dirty="0">
                  <a:solidFill>
                    <a:schemeClr val="tx1"/>
                  </a:solidFill>
                  <a:latin typeface="CambriaMath"/>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335399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in the case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a:t>
                </a:r>
              </a:p>
              <a:p>
                <a:endParaRPr lang="en-US" dirty="0"/>
              </a:p>
              <a:p>
                <a:r>
                  <a:rPr lang="en-US" dirty="0"/>
                  <a:t>Untargeted attack:  </a:t>
                </a:r>
              </a:p>
              <a:p>
                <a:pPr lvl="1"/>
                <a:r>
                  <a:rPr lang="en-US" dirty="0"/>
                  <a:t>Maximize </a:t>
                </a:r>
                <a14:m>
                  <m:oMath xmlns:m="http://schemas.openxmlformats.org/officeDocument/2006/math">
                    <m:r>
                      <m:rPr>
                        <m:sty m:val="p"/>
                      </m:rPr>
                      <a:rPr lang="en-US" i="1" smtClean="0">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(Taylor expansion) </a:t>
                </a:r>
              </a:p>
              <a:p>
                <a:pPr lvl="1"/>
                <a:r>
                  <a:rPr lang="en-US" dirty="0" err="1"/>
                  <a:t>s.t.</a:t>
                </a:r>
                <a:r>
                  <a:rPr lang="en-US" dirty="0"/>
                  <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oMath>
                </a14:m>
                <a:r>
                  <a:rPr lang="en-US" dirty="0"/>
                  <a:t> </a:t>
                </a:r>
              </a:p>
              <a:p>
                <a:pPr lvl="1"/>
                <a:r>
                  <a:rPr lang="en-US" dirty="0"/>
                  <a:t>Solution: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𝜖</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sgn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m:rPr>
                            <m:sty m:val="p"/>
                          </m:rPr>
                          <a:rPr lang="en-US" i="1">
                            <a:latin typeface="Cambria Math" panose="02040503050406030204" pitchFamily="18" charset="0"/>
                          </a:rPr>
                          <m:t>J</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func>
                  </m:oMath>
                </a14:m>
                <a:endParaRPr lang="en-US" dirty="0"/>
              </a:p>
              <a:p>
                <a:r>
                  <a:rPr lang="en-US" dirty="0"/>
                  <a:t>One step, no iteration</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Untargeted attack: </a:t>
                </a:r>
              </a:p>
              <a:p>
                <a:pPr lvl="1"/>
                <a:r>
                  <a:rPr lang="en-US" dirty="0"/>
                  <a:t>Maximize </a:t>
                </a:r>
                <a:r>
                  <a:rPr lang="en-US" i="0">
                    <a:latin typeface="Cambria Math" panose="02040503050406030204" pitchFamily="18" charset="0"/>
                  </a:rPr>
                  <a:t>J(𝜃,𝑥</a:t>
                </a:r>
                <a:r>
                  <a:rPr lang="en-US" b="0" i="0">
                    <a:latin typeface="Cambria Math" panose="02040503050406030204" pitchFamily="18" charset="0"/>
                  </a:rPr>
                  <a:t>′</a:t>
                </a:r>
                <a:r>
                  <a:rPr lang="en-US" i="0">
                    <a:latin typeface="Cambria Math" panose="02040503050406030204" pitchFamily="18" charset="0"/>
                  </a:rPr>
                  <a:t>,𝑦)</a:t>
                </a:r>
                <a:r>
                  <a:rPr lang="en-US" b="0" i="0">
                    <a:latin typeface="Cambria Math" panose="02040503050406030204" pitchFamily="18" charset="0"/>
                  </a:rPr>
                  <a:t>≈</a:t>
                </a:r>
                <a:r>
                  <a:rPr lang="en-US" i="0">
                    <a:latin typeface="Cambria Math" panose="02040503050406030204" pitchFamily="18" charset="0"/>
                  </a:rPr>
                  <a:t>J(𝜃,</a:t>
                </a:r>
                <a:r>
                  <a:rPr lang="en-US" b="0" i="0">
                    <a:latin typeface="Cambria Math" panose="02040503050406030204" pitchFamily="18" charset="0"/>
                  </a:rPr>
                  <a:t>𝑥</a:t>
                </a:r>
                <a:r>
                  <a:rPr lang="en-US" i="0">
                    <a:latin typeface="Cambria Math" panose="02040503050406030204" pitchFamily="18" charset="0"/>
                  </a:rPr>
                  <a:t>,𝑦)</a:t>
                </a:r>
                <a:r>
                  <a:rPr lang="en-US" b="0" i="0">
                    <a:latin typeface="Cambria Math" panose="02040503050406030204" pitchFamily="18" charset="0"/>
                  </a:rPr>
                  <a:t>+(𝑥^′−𝑥)⋅</a:t>
                </a:r>
                <a:r>
                  <a:rPr lang="en-US" i="0">
                    <a:latin typeface="Cambria Math" panose="02040503050406030204" pitchFamily="18" charset="0"/>
                  </a:rPr>
                  <a:t>∇_𝑥 J(𝜃,𝑥,𝑦)</a:t>
                </a:r>
                <a:r>
                  <a:rPr lang="en-US" dirty="0"/>
                  <a:t> (Taylor expansion) </a:t>
                </a:r>
              </a:p>
              <a:p>
                <a:pPr lvl="1"/>
                <a:r>
                  <a:rPr lang="en-US" dirty="0" err="1"/>
                  <a:t>s.t.</a:t>
                </a:r>
                <a:r>
                  <a:rPr lang="en-US" dirty="0"/>
                  <a:t> </a:t>
                </a:r>
                <a:r>
                  <a:rPr lang="en-US" i="0">
                    <a:latin typeface="Cambria Math" panose="02040503050406030204" pitchFamily="18" charset="0"/>
                  </a:rPr>
                  <a:t>‖</a:t>
                </a:r>
                <a:r>
                  <a:rPr lang="en-US" b="0" i="0">
                    <a:latin typeface="Cambria Math" panose="02040503050406030204" pitchFamily="18" charset="0"/>
                  </a:rPr>
                  <a:t>𝑥^′−𝑥‖_∞≤𝜖</a:t>
                </a:r>
                <a:r>
                  <a:rPr lang="en-US" dirty="0"/>
                  <a:t> </a:t>
                </a:r>
              </a:p>
              <a:p>
                <a:pPr lvl="1"/>
                <a:r>
                  <a:rPr lang="en-US" dirty="0"/>
                  <a:t>Solution: </a:t>
                </a:r>
                <a:r>
                  <a:rPr lang="en-US" b="0" i="0">
                    <a:latin typeface="Cambria Math" panose="02040503050406030204" pitchFamily="18" charset="0"/>
                  </a:rPr>
                  <a:t>𝑥^′←𝑥+</a:t>
                </a:r>
                <a:r>
                  <a:rPr lang="en-US" i="0">
                    <a:latin typeface="Cambria Math" panose="02040503050406030204" pitchFamily="18" charset="0"/>
                  </a:rPr>
                  <a:t>𝜖</a:t>
                </a:r>
                <a:r>
                  <a:rPr lang="en-US" b="0" i="0">
                    <a:latin typeface="Cambria Math" panose="02040503050406030204" pitchFamily="18" charset="0"/>
                  </a:rPr>
                  <a:t> sgn⁡〖</a:t>
                </a:r>
                <a:r>
                  <a:rPr lang="en-US" i="0">
                    <a:latin typeface="Cambria Math" panose="02040503050406030204" pitchFamily="18" charset="0"/>
                  </a:rPr>
                  <a:t>∇_𝑥 J(𝜃,𝑥,𝑦)</a:t>
                </a:r>
                <a:r>
                  <a:rPr lang="en-US" b="0" i="0">
                    <a:latin typeface="Cambria Math" panose="02040503050406030204" pitchFamily="18" charset="0"/>
                  </a:rPr>
                  <a:t>〗</a:t>
                </a:r>
                <a:endParaRPr lang="en-US" dirty="0"/>
              </a:p>
              <a:p>
                <a:r>
                  <a:rPr lang="en-US" dirty="0"/>
                  <a:t>One step, no iteration</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97867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2-layer fully connected Multi-Layer Perceptron</a:t>
            </a:r>
          </a:p>
          <a:p>
            <a:pPr lvl="1"/>
            <a:r>
              <a:rPr lang="en-US" dirty="0"/>
              <a:t>6-layer CNN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00001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1928310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e>
                              </m:func>
                            </m:e>
                          </m:nary>
                        </m:e>
                      </m:func>
                    </m:oMath>
                  </m:oMathPara>
                </a14:m>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err="1">
                    <a:solidFill>
                      <a:srgbClr val="404040"/>
                    </a:solidFill>
                    <a:effectLst/>
                    <a:latin typeface="Raleway"/>
                  </a:rPr>
                  <a:t>Pred</a:t>
                </a:r>
                <a:r>
                  <a:rPr lang="en-US" b="0" i="0" dirty="0">
                    <a:solidFill>
                      <a:srgbClr val="404040"/>
                    </a:solidFill>
                    <a:effectLst/>
                    <a:latin typeface="Raleway"/>
                  </a:rPr>
                  <a:t> now contains a 1000 dimensional vector containing the class logits for the 1000 </a:t>
                </a:r>
                <a:r>
                  <a:rPr lang="en-US" b="0" i="0" dirty="0" err="1">
                    <a:solidFill>
                      <a:srgbClr val="404040"/>
                    </a:solidFill>
                    <a:effectLst/>
                    <a:latin typeface="Raleway"/>
                  </a:rPr>
                  <a:t>imagenet</a:t>
                </a:r>
                <a:r>
                  <a:rPr lang="en-US" b="0" i="0" dirty="0">
                    <a:solidFill>
                      <a:srgbClr val="404040"/>
                    </a:solidFill>
                    <a:effectLst/>
                    <a:latin typeface="Raleway"/>
                  </a:rPr>
                  <a:t> classes (i.e., if you wanted to convert this to a probability vector, you would apply the </a:t>
                </a:r>
                <a:r>
                  <a:rPr lang="en-US" b="0" i="0" dirty="0" err="1">
                    <a:solidFill>
                      <a:srgbClr val="404040"/>
                    </a:solidFill>
                    <a:effectLst/>
                    <a:latin typeface="Raleway"/>
                  </a:rPr>
                  <a:t>softmax</a:t>
                </a:r>
                <a:r>
                  <a:rPr lang="en-US" b="0" i="0" dirty="0">
                    <a:solidFill>
                      <a:srgbClr val="404040"/>
                    </a:solidFill>
                    <a:effectLst/>
                    <a:latin typeface="Raleway"/>
                  </a:rPr>
                  <a:t> operator to this vector). To find the highest likelihood class, we simply take the index of maximum value in this vector, and we can look this up in a list of </a:t>
                </a:r>
                <a:r>
                  <a:rPr lang="en-US" b="0" i="0" dirty="0" err="1">
                    <a:solidFill>
                      <a:srgbClr val="404040"/>
                    </a:solidFill>
                    <a:effectLst/>
                    <a:latin typeface="Raleway"/>
                  </a:rPr>
                  <a:t>imagenet</a:t>
                </a:r>
                <a:r>
                  <a:rPr lang="en-US" b="0" i="0" dirty="0">
                    <a:solidFill>
                      <a:srgbClr val="404040"/>
                    </a:solidFill>
                    <a:effectLst/>
                    <a:latin typeface="Raleway"/>
                  </a:rPr>
                  <a:t> classes to find the corresponding label.</a:t>
                </a: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oMath>
                  </m:oMathPara>
                </a14:m>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Loss(</a:t>
                </a:r>
                <a:r>
                  <a:rPr lang="en-US" i="0">
                    <a:latin typeface="Cambria Math" panose="02040503050406030204" pitchFamily="18" charset="0"/>
                  </a:rPr>
                  <a:t>𝑥+𝛿</a:t>
                </a:r>
                <a:r>
                  <a:rPr lang="en-US" b="0" i="0">
                    <a:latin typeface="Cambria Math" panose="02040503050406030204" pitchFamily="18" charset="0"/>
                  </a:rPr>
                  <a:t>,𝑦;𝜃)=log⁡∑_𝑖▒exp⁡〖ℎ_𝜃 (𝑥+𝛿)_𝑖−</a:t>
                </a:r>
                <a:r>
                  <a:rPr lang="en-US" i="0">
                    <a:latin typeface="Cambria Math" panose="02040503050406030204" pitchFamily="18" charset="0"/>
                  </a:rPr>
                  <a:t>ℎ_𝜃 (𝑥)_</a:t>
                </a:r>
                <a:r>
                  <a:rPr lang="en-US" b="0" i="0">
                    <a:latin typeface="Cambria Math" panose="02040503050406030204" pitchFamily="18" charset="0"/>
                  </a:rPr>
                  <a:t>𝑦 〗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27</a:t>
            </a:fld>
            <a:endParaRPr lang="en-US" altLang="zh-CN"/>
          </a:p>
        </p:txBody>
      </p:sp>
    </p:spTree>
    <p:extLst>
      <p:ext uri="{BB962C8B-B14F-4D97-AF65-F5344CB8AC3E}">
        <p14:creationId xmlns:p14="http://schemas.microsoft.com/office/powerpoint/2010/main" val="264967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6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80.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bair.berkeley.edu/blog/2017/12/30/yolo-attack/"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0VfBGWnFNuw&amp;t=421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31.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1cSw4fXYqWI&amp;t=85s" TargetMode="External"/><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image" Target="../media/image56.gif"/><Relationship Id="rId4" Type="http://schemas.openxmlformats.org/officeDocument/2006/relationships/hyperlink" Target="https://www.youtube.com/watch?v=-E0t_s6bT_4"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70.png"/><Relationship Id="rId7" Type="http://schemas.openxmlformats.org/officeDocument/2006/relationships/image" Target="../media/image840.png"/><Relationship Id="rId12"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87.png"/><Relationship Id="rId5" Type="http://schemas.openxmlformats.org/officeDocument/2006/relationships/image" Target="../media/image820.png"/><Relationship Id="rId10" Type="http://schemas.openxmlformats.org/officeDocument/2006/relationships/image" Target="../media/image860.png"/><Relationship Id="rId4" Type="http://schemas.openxmlformats.org/officeDocument/2006/relationships/image" Target="../media/image810.png"/><Relationship Id="rId9" Type="http://schemas.openxmlformats.org/officeDocument/2006/relationships/image" Target="../media/image850.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9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rusted-AI/adversarial-robustness-toolbox"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a:t>L3.2 </a:t>
            </a:r>
            <a:r>
              <a:rPr lang="en-US" dirty="0"/>
              <a:t>Adversarial Attacks</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dirty="0"/>
              <a:t>Zonghua Gu 2022</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1026" name="Picture 2">
            <a:extLst>
              <a:ext uri="{FF2B5EF4-FFF2-40B4-BE49-F238E27FC236}">
                <a16:creationId xmlns:a16="http://schemas.microsoft.com/office/drawing/2014/main" id="{13C3BE56-8BBD-4178-B673-03F22AB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65" y="4463566"/>
            <a:ext cx="5297069" cy="2006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DC3B0C-8FC2-4F75-9674-3CA3F08D0127}"/>
              </a:ext>
            </a:extLst>
          </p:cNvPr>
          <p:cNvSpPr txBox="1"/>
          <p:nvPr/>
        </p:nvSpPr>
        <p:spPr>
          <a:xfrm>
            <a:off x="2636911" y="6573920"/>
            <a:ext cx="3870176" cy="253916"/>
          </a:xfrm>
          <a:prstGeom prst="rect">
            <a:avLst/>
          </a:prstGeom>
          <a:noFill/>
        </p:spPr>
        <p:txBody>
          <a:bodyPr wrap="square">
            <a:spAutoFit/>
          </a:bodyPr>
          <a:lstStyle/>
          <a:p>
            <a:r>
              <a:rPr lang="en-US" sz="1050" dirty="0"/>
              <a:t>Based on ICML 2018 tutorial </a:t>
            </a:r>
            <a:r>
              <a:rPr lang="en-SE" sz="1050" dirty="0"/>
              <a:t>https://adversarial-ml-tutorial.org</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t>Introduction to adversarial examples</a:t>
            </a:r>
          </a:p>
          <a:p>
            <a:r>
              <a:rPr lang="en-US" dirty="0">
                <a:solidFill>
                  <a:srgbClr val="FF0000"/>
                </a:solidFill>
              </a:rPr>
              <a:t>Adversarial attack via local search</a:t>
            </a:r>
          </a:p>
          <a:p>
            <a:r>
              <a:rPr lang="en-US" dirty="0"/>
              <a:t>Physically-realizable attacks</a:t>
            </a:r>
          </a:p>
          <a:p>
            <a:r>
              <a:rPr lang="en-US" dirty="0"/>
              <a:t>Training </a:t>
            </a:r>
            <a:r>
              <a:rPr lang="en-US" dirty="0" err="1"/>
              <a:t>adversarially</a:t>
            </a:r>
            <a:r>
              <a:rPr lang="en-US" dirty="0"/>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238855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3A719-1E15-498A-8C40-2CDB3FD05225}"/>
              </a:ext>
            </a:extLst>
          </p:cNvPr>
          <p:cNvSpPr>
            <a:spLocks noGrp="1"/>
          </p:cNvSpPr>
          <p:nvPr>
            <p:ph type="title"/>
          </p:nvPr>
        </p:nvSpPr>
        <p:spPr/>
        <p:txBody>
          <a:bodyPr/>
          <a:lstStyle/>
          <a:p>
            <a:r>
              <a:rPr lang="en-US" dirty="0"/>
              <a:t>Adversarial Attacks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0CA961-487D-4485-B3ED-3A39821DEBA3}"/>
                  </a:ext>
                </a:extLst>
              </p:cNvPr>
              <p:cNvSpPr>
                <a:spLocks noGrp="1"/>
              </p:cNvSpPr>
              <p:nvPr>
                <p:ph idx="1"/>
              </p:nvPr>
            </p:nvSpPr>
            <p:spPr/>
            <p:txBody>
              <a:bodyPr/>
              <a:lstStyle/>
              <a:p>
                <a:r>
                  <a:rPr lang="en-US" dirty="0"/>
                  <a:t>For a given input image </a:t>
                </a:r>
                <a14:m>
                  <m:oMath xmlns:m="http://schemas.openxmlformats.org/officeDocument/2006/math">
                    <m:r>
                      <a:rPr lang="en-US" b="0" i="1" smtClean="0">
                        <a:latin typeface="Cambria Math" panose="02040503050406030204" pitchFamily="18" charset="0"/>
                      </a:rPr>
                      <m:t>𝑥</m:t>
                    </m:r>
                  </m:oMath>
                </a14:m>
                <a:r>
                  <a:rPr lang="en-US" dirty="0"/>
                  <a:t> with correct label </a:t>
                </a:r>
                <a14:m>
                  <m:oMath xmlns:m="http://schemas.openxmlformats.org/officeDocument/2006/math">
                    <m:r>
                      <a:rPr lang="en-US" i="1">
                        <a:latin typeface="Cambria Math" panose="02040503050406030204" pitchFamily="18" charset="0"/>
                      </a:rPr>
                      <m:t>𝑦</m:t>
                    </m:r>
                  </m:oMath>
                </a14:m>
                <a:r>
                  <a:rPr lang="en-US" dirty="0"/>
                  <a:t>, and a neural network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that maps from input to label, find a small perturbation </a:t>
                </a:r>
                <a14:m>
                  <m:oMath xmlns:m="http://schemas.openxmlformats.org/officeDocument/2006/math">
                    <m:r>
                      <a:rPr lang="en-US" b="0" i="1" smtClean="0">
                        <a:latin typeface="Cambria Math" panose="02040503050406030204" pitchFamily="18" charset="0"/>
                      </a:rPr>
                      <m:t>𝛿</m:t>
                    </m:r>
                  </m:oMath>
                </a14:m>
                <a:r>
                  <a:rPr lang="en-US" dirty="0"/>
                  <a:t> </a:t>
                </a:r>
                <a:r>
                  <a:rPr lang="en-US" dirty="0" err="1"/>
                  <a:t>s.t.</a:t>
                </a:r>
                <a:r>
                  <a:rPr lang="en-US" dirty="0"/>
                  <a:t> </a:t>
                </a:r>
              </a:p>
              <a:p>
                <a:pPr lvl="1"/>
                <a:r>
                  <a:rPr lang="en-US" dirty="0"/>
                  <a:t>Untargeted attack: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pPr lvl="1"/>
                <a:r>
                  <a:rPr lang="en-US" dirty="0"/>
                  <a:t>Targeted attack: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𝑦</m:t>
                    </m:r>
                  </m:oMath>
                </a14:m>
                <a:endParaRPr lang="en-US" dirty="0"/>
              </a:p>
              <a:p>
                <a:endParaRPr lang="en-SE" dirty="0"/>
              </a:p>
            </p:txBody>
          </p:sp>
        </mc:Choice>
        <mc:Fallback xmlns="">
          <p:sp>
            <p:nvSpPr>
              <p:cNvPr id="3" name="Content Placeholder 2">
                <a:extLst>
                  <a:ext uri="{FF2B5EF4-FFF2-40B4-BE49-F238E27FC236}">
                    <a16:creationId xmlns:a16="http://schemas.microsoft.com/office/drawing/2014/main" id="{920CA961-487D-4485-B3ED-3A39821DEBA3}"/>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969D15-B639-4A37-AA7C-3B00C40CE05F}"/>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Tree>
    <p:extLst>
      <p:ext uri="{BB962C8B-B14F-4D97-AF65-F5344CB8AC3E}">
        <p14:creationId xmlns:p14="http://schemas.microsoft.com/office/powerpoint/2010/main" val="68045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E804-BCD8-4E8A-808C-F231673BC4FD}"/>
              </a:ext>
            </a:extLst>
          </p:cNvPr>
          <p:cNvSpPr>
            <a:spLocks noGrp="1"/>
          </p:cNvSpPr>
          <p:nvPr>
            <p:ph type="title"/>
          </p:nvPr>
        </p:nvSpPr>
        <p:spPr/>
        <p:txBody>
          <a:bodyPr/>
          <a:lstStyle/>
          <a:p>
            <a:r>
              <a:rPr lang="en-US" dirty="0"/>
              <a:t>Input Perturbations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E7CF-2D64-48F1-8F9C-EAC186B4A2D5}"/>
                  </a:ext>
                </a:extLst>
              </p:cNvPr>
              <p:cNvSpPr>
                <a:spLocks noGrp="1"/>
              </p:cNvSpPr>
              <p:nvPr>
                <p:ph idx="1"/>
              </p:nvPr>
            </p:nvSpPr>
            <p:spPr/>
            <p:txBody>
              <a:bodyPr/>
              <a:lstStyle/>
              <a:p>
                <a:r>
                  <a:rPr lang="en-US" dirty="0"/>
                  <a:t>Which input perturbations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are allowed?</a:t>
                </a:r>
              </a:p>
              <a:p>
                <a:r>
                  <a:rPr lang="en-US" dirty="0"/>
                  <a:t>Examples: </a:t>
                </a:r>
                <a14:m>
                  <m:oMath xmlns:m="http://schemas.openxmlformats.org/officeDocument/2006/math">
                    <m:r>
                      <a:rPr lang="en-US" b="0" i="1" smtClean="0">
                        <a:solidFill>
                          <a:schemeClr val="tx1"/>
                        </a:solidFill>
                        <a:latin typeface="Cambria Math" panose="02040503050406030204" pitchFamily="18" charset="0"/>
                      </a:rPr>
                      <m:t>𝛿</m:t>
                    </m:r>
                  </m:oMath>
                </a14:m>
                <a:r>
                  <a:rPr lang="en-US" dirty="0"/>
                  <a:t> that is small </a:t>
                </a:r>
                <a:r>
                  <a:rPr lang="en-US" dirty="0" err="1"/>
                  <a:t>wrt</a:t>
                </a:r>
                <a:endParaRPr lang="en-US" dirty="0"/>
              </a:p>
              <a:p>
                <a:pPr lvl="1"/>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𝑙</m:t>
                        </m:r>
                      </m:e>
                      <m:sub>
                        <m:r>
                          <a:rPr lang="en-US" i="1" dirty="0" smtClean="0">
                            <a:solidFill>
                              <a:srgbClr val="FF0000"/>
                            </a:solidFill>
                            <a:latin typeface="Cambria Math" panose="02040503050406030204" pitchFamily="18" charset="0"/>
                          </a:rPr>
                          <m:t>𝑝</m:t>
                        </m:r>
                      </m:sub>
                    </m:sSub>
                  </m:oMath>
                </a14:m>
                <a:r>
                  <a:rPr lang="en-US" dirty="0">
                    <a:solidFill>
                      <a:srgbClr val="FF0000"/>
                    </a:solidFill>
                  </a:rPr>
                  <a:t> norm</a:t>
                </a:r>
                <a:r>
                  <a:rPr lang="en-US" dirty="0"/>
                  <a:t> (we focus on it in this lecture)</a:t>
                </a:r>
              </a:p>
              <a:p>
                <a:pPr lvl="1"/>
                <a:r>
                  <a:rPr lang="en-US" dirty="0"/>
                  <a:t>Rotation and/or translation</a:t>
                </a:r>
              </a:p>
              <a:p>
                <a:pPr lvl="1"/>
                <a:r>
                  <a:rPr lang="en-US" dirty="0"/>
                  <a:t>VGG feature perturbation</a:t>
                </a:r>
              </a:p>
              <a:p>
                <a:pPr lvl="1"/>
                <a:r>
                  <a:rPr lang="en-US" dirty="0"/>
                  <a:t>(add the perturbation you need here)</a:t>
                </a:r>
              </a:p>
            </p:txBody>
          </p:sp>
        </mc:Choice>
        <mc:Fallback xmlns="">
          <p:sp>
            <p:nvSpPr>
              <p:cNvPr id="3" name="Content Placeholder 2">
                <a:extLst>
                  <a:ext uri="{FF2B5EF4-FFF2-40B4-BE49-F238E27FC236}">
                    <a16:creationId xmlns:a16="http://schemas.microsoft.com/office/drawing/2014/main" id="{916EE7CF-2D64-48F1-8F9C-EAC186B4A2D5}"/>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BA4594E-4DD3-45D0-B846-CA758645AE44}"/>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spTree>
    <p:extLst>
      <p:ext uri="{BB962C8B-B14F-4D97-AF65-F5344CB8AC3E}">
        <p14:creationId xmlns:p14="http://schemas.microsoft.com/office/powerpoint/2010/main" val="30012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FCE5-B955-47C7-9F6E-E2B47E0EAED8}"/>
              </a:ext>
            </a:extLst>
          </p:cNvPr>
          <p:cNvSpPr>
            <a:spLocks noGrp="1"/>
          </p:cNvSpPr>
          <p:nvPr>
            <p:ph type="title"/>
          </p:nvPr>
        </p:nvSpPr>
        <p:spPr/>
        <p:txBody>
          <a:bodyPr/>
          <a:lstStyle/>
          <a:p>
            <a:r>
              <a:rPr lang="en-US" dirty="0"/>
              <a:t>Vector Norms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E8BDEB-F2B8-4C7C-88D9-0D63A0902A09}"/>
                  </a:ext>
                </a:extLst>
              </p:cNvPr>
              <p:cNvSpPr>
                <a:spLocks noGrp="1"/>
              </p:cNvSpPr>
              <p:nvPr>
                <p:ph idx="1"/>
              </p:nvPr>
            </p:nvSpPr>
            <p:spPr>
              <a:xfrm>
                <a:off x="397172" y="1082512"/>
                <a:ext cx="6059016" cy="5479110"/>
              </a:xfrm>
            </p:spPr>
            <p:txBody>
              <a:bodyPr>
                <a:normAutofit fontScale="85000" lnSpcReduction="20000"/>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𝑝</m:t>
                        </m:r>
                      </m:sub>
                    </m:sSub>
                  </m:oMath>
                </a14:m>
                <a:r>
                  <a:rPr lang="en-US" dirty="0"/>
                  <a:t> norm of a </a:t>
                </a:r>
                <a14:m>
                  <m:oMath xmlns:m="http://schemas.openxmlformats.org/officeDocument/2006/math">
                    <m:r>
                      <a:rPr lang="en-US" b="0" i="1" smtClean="0">
                        <a:latin typeface="Cambria Math" panose="02040503050406030204" pitchFamily="18" charset="0"/>
                      </a:rPr>
                      <m:t>𝑘</m:t>
                    </m:r>
                  </m:oMath>
                </a14:m>
                <a:r>
                  <a:rPr lang="en-US" dirty="0"/>
                  <a:t>-dimensional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dirty="0"/>
                  <a:t> is a scalar defined as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sup>
                                    <m:r>
                                      <a:rPr lang="en-US" i="1">
                                        <a:latin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r>
                  <a:rPr lang="en-US" dirty="0"/>
                  <a:t>. Suppose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3</m:t>
                              </m:r>
                            </m:e>
                          </m:mr>
                          <m:mr>
                            <m:e>
                              <m:r>
                                <a:rPr lang="en-US" i="1">
                                  <a:latin typeface="Cambria Math" panose="02040503050406030204" pitchFamily="18" charset="0"/>
                                </a:rPr>
                                <m:t>4</m:t>
                              </m:r>
                            </m:e>
                          </m:mr>
                        </m:m>
                      </m:e>
                    </m:d>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r>
                  <a:rPr lang="en-US" dirty="0"/>
                  <a:t> (Manhattan Distance)</a:t>
                </a:r>
              </a:p>
              <a:p>
                <a:pPr lvl="1"/>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4</m:t>
                        </m:r>
                      </m:e>
                    </m:d>
                    <m:r>
                      <a:rPr lang="en-US" b="0" i="1" smtClean="0">
                        <a:latin typeface="Cambria Math" panose="02040503050406030204" pitchFamily="18" charset="0"/>
                      </a:rPr>
                      <m:t>=7</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oMath>
                </a14:m>
                <a:r>
                  <a:rPr lang="en-US" dirty="0"/>
                  <a:t> (Euclidean norm)</a:t>
                </a:r>
              </a:p>
              <a:p>
                <a:pPr lvl="1"/>
                <a14:m>
                  <m:oMath xmlns:m="http://schemas.openxmlformats.org/officeDocument/2006/math">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e>
                    </m:rad>
                    <m:r>
                      <a:rPr lang="en-US" b="0" i="1" smtClean="0">
                        <a:latin typeface="Cambria Math" panose="02040503050406030204" pitchFamily="18" charset="0"/>
                      </a:rPr>
                      <m:t>=5</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1"/>
                <a14:m>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𝑖</m:t>
                            </m:r>
                          </m:lim>
                        </m:limLow>
                      </m:fName>
                      <m:e>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=4</m:t>
                        </m:r>
                      </m:e>
                    </m:func>
                  </m:oMath>
                </a14:m>
                <a:endParaRPr lang="en-US" dirty="0"/>
              </a:p>
              <a:p>
                <a:endParaRPr lang="en-US" dirty="0"/>
              </a:p>
              <a:p>
                <a:endParaRPr lang="en-SE" dirty="0"/>
              </a:p>
            </p:txBody>
          </p:sp>
        </mc:Choice>
        <mc:Fallback xmlns="">
          <p:sp>
            <p:nvSpPr>
              <p:cNvPr id="3" name="Content Placeholder 2">
                <a:extLst>
                  <a:ext uri="{FF2B5EF4-FFF2-40B4-BE49-F238E27FC236}">
                    <a16:creationId xmlns:a16="http://schemas.microsoft.com/office/drawing/2014/main" id="{B4E8BDEB-F2B8-4C7C-88D9-0D63A0902A09}"/>
                  </a:ext>
                </a:extLst>
              </p:cNvPr>
              <p:cNvSpPr>
                <a:spLocks noGrp="1" noRot="1" noChangeAspect="1" noMove="1" noResize="1" noEditPoints="1" noAdjustHandles="1" noChangeArrowheads="1" noChangeShapeType="1" noTextEdit="1"/>
              </p:cNvSpPr>
              <p:nvPr>
                <p:ph idx="1"/>
              </p:nvPr>
            </p:nvSpPr>
            <p:spPr>
              <a:xfrm>
                <a:off x="397172" y="1082512"/>
                <a:ext cx="6059016" cy="5479110"/>
              </a:xfrm>
              <a:blipFill>
                <a:blip r:embed="rId2"/>
                <a:stretch>
                  <a:fillRect t="-233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FEE8C7-0A6E-472F-BD5F-2F0837FA4655}"/>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1026" name="Picture 2">
            <a:extLst>
              <a:ext uri="{FF2B5EF4-FFF2-40B4-BE49-F238E27FC236}">
                <a16:creationId xmlns:a16="http://schemas.microsoft.com/office/drawing/2014/main" id="{07537BF1-E51D-4E1E-B8EA-90025A9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06" y="260648"/>
            <a:ext cx="2526580" cy="2223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AE82E-23A2-44A7-9CFC-A74D37B4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912" y="2439727"/>
            <a:ext cx="2514600" cy="18272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2AB075-1C75-4DD5-AEA6-A148A59D0112}"/>
              </a:ext>
            </a:extLst>
          </p:cNvPr>
          <p:cNvSpPr txBox="1"/>
          <p:nvPr/>
        </p:nvSpPr>
        <p:spPr>
          <a:xfrm>
            <a:off x="1736812" y="6593208"/>
            <a:ext cx="5670376" cy="253916"/>
          </a:xfrm>
          <a:prstGeom prst="rect">
            <a:avLst/>
          </a:prstGeom>
          <a:noFill/>
        </p:spPr>
        <p:txBody>
          <a:bodyPr wrap="square">
            <a:spAutoFit/>
          </a:bodyPr>
          <a:lstStyle/>
          <a:p>
            <a:r>
              <a:rPr lang="en-SE" sz="1050" dirty="0"/>
              <a:t>https://montjoile.medium.com/l0-norm-l1-norm-l2-norm-l-infinity-norm-7a7d18a4f40c</a:t>
            </a:r>
          </a:p>
        </p:txBody>
      </p:sp>
      <p:grpSp>
        <p:nvGrpSpPr>
          <p:cNvPr id="16" name="Group 15">
            <a:extLst>
              <a:ext uri="{FF2B5EF4-FFF2-40B4-BE49-F238E27FC236}">
                <a16:creationId xmlns:a16="http://schemas.microsoft.com/office/drawing/2014/main" id="{CD84CD87-DC6C-4A02-B760-DF6279785992}"/>
              </a:ext>
            </a:extLst>
          </p:cNvPr>
          <p:cNvGrpSpPr/>
          <p:nvPr/>
        </p:nvGrpSpPr>
        <p:grpSpPr>
          <a:xfrm>
            <a:off x="6357425" y="4365104"/>
            <a:ext cx="2571087" cy="2223390"/>
            <a:chOff x="6357425" y="4113578"/>
            <a:chExt cx="2571087" cy="2223390"/>
          </a:xfrm>
        </p:grpSpPr>
        <p:pic>
          <p:nvPicPr>
            <p:cNvPr id="13" name="Picture 2">
              <a:extLst>
                <a:ext uri="{FF2B5EF4-FFF2-40B4-BE49-F238E27FC236}">
                  <a16:creationId xmlns:a16="http://schemas.microsoft.com/office/drawing/2014/main" id="{8DFC9447-CEA3-49AF-A667-7C0D18E6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425" y="4113578"/>
              <a:ext cx="2526580" cy="22233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D51517-50F1-454B-B09B-0F2334856DA7}"/>
                </a:ext>
              </a:extLst>
            </p:cNvPr>
            <p:cNvSpPr/>
            <p:nvPr/>
          </p:nvSpPr>
          <p:spPr bwMode="auto">
            <a:xfrm>
              <a:off x="7524328" y="5229200"/>
              <a:ext cx="792088" cy="7200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14" name="Straight Connector 13">
              <a:extLst>
                <a:ext uri="{FF2B5EF4-FFF2-40B4-BE49-F238E27FC236}">
                  <a16:creationId xmlns:a16="http://schemas.microsoft.com/office/drawing/2014/main" id="{24FFC7F2-1FE2-470A-B5F4-7E646318F0BE}"/>
                </a:ext>
              </a:extLst>
            </p:cNvPr>
            <p:cNvCxnSpPr>
              <a:cxnSpLocks/>
            </p:cNvCxnSpPr>
            <p:nvPr/>
          </p:nvCxnSpPr>
          <p:spPr bwMode="auto">
            <a:xfrm>
              <a:off x="6401932" y="5274766"/>
              <a:ext cx="2526580" cy="0"/>
            </a:xfrm>
            <a:prstGeom prst="line">
              <a:avLst/>
            </a:prstGeom>
            <a:noFill/>
            <a:ln w="25400" cap="flat" cmpd="sng" algn="ctr">
              <a:solidFill>
                <a:schemeClr val="bg1">
                  <a:lumMod val="75000"/>
                </a:schemeClr>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56FE7C3-D72F-4758-A783-EDB107267558}"/>
                  </a:ext>
                </a:extLst>
              </p:cNvPr>
              <p:cNvSpPr txBox="1"/>
              <p:nvPr/>
            </p:nvSpPr>
            <p:spPr>
              <a:xfrm>
                <a:off x="7023062" y="2020778"/>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oMath>
                </a14:m>
                <a:r>
                  <a:rPr lang="en-US" sz="2000" i="1" dirty="0"/>
                  <a:t> </a:t>
                </a:r>
                <a:r>
                  <a:rPr lang="en-US" sz="2000" dirty="0"/>
                  <a:t>norm</a:t>
                </a:r>
                <a:endParaRPr lang="en-SE" sz="2000" dirty="0"/>
              </a:p>
            </p:txBody>
          </p:sp>
        </mc:Choice>
        <mc:Fallback xmlns="">
          <p:sp>
            <p:nvSpPr>
              <p:cNvPr id="18" name="TextBox 17">
                <a:extLst>
                  <a:ext uri="{FF2B5EF4-FFF2-40B4-BE49-F238E27FC236}">
                    <a16:creationId xmlns:a16="http://schemas.microsoft.com/office/drawing/2014/main" id="{056FE7C3-D72F-4758-A783-EDB107267558}"/>
                  </a:ext>
                </a:extLst>
              </p:cNvPr>
              <p:cNvSpPr txBox="1">
                <a:spLocks noRot="1" noChangeAspect="1" noMove="1" noResize="1" noEditPoints="1" noAdjustHandles="1" noChangeArrowheads="1" noChangeShapeType="1" noTextEdit="1"/>
              </p:cNvSpPr>
              <p:nvPr/>
            </p:nvSpPr>
            <p:spPr>
              <a:xfrm>
                <a:off x="7023062" y="2020778"/>
                <a:ext cx="1080120" cy="400110"/>
              </a:xfrm>
              <a:prstGeom prst="rect">
                <a:avLst/>
              </a:prstGeom>
              <a:blipFill>
                <a:blip r:embed="rId5"/>
                <a:stretch>
                  <a:fillRect t="-4412" r="-1117"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A2351-578C-49DF-AEA6-6ED64430F381}"/>
                  </a:ext>
                </a:extLst>
              </p:cNvPr>
              <p:cNvSpPr txBox="1"/>
              <p:nvPr/>
            </p:nvSpPr>
            <p:spPr>
              <a:xfrm>
                <a:off x="7023062" y="3964994"/>
                <a:ext cx="1080120"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2</m:t>
                        </m:r>
                      </m:sub>
                    </m:sSub>
                  </m:oMath>
                </a14:m>
                <a:r>
                  <a:rPr lang="en-US" sz="2000" i="1" dirty="0"/>
                  <a:t> </a:t>
                </a:r>
                <a:r>
                  <a:rPr lang="en-US" sz="2000" dirty="0"/>
                  <a:t>norm</a:t>
                </a:r>
                <a:endParaRPr lang="en-SE" sz="2000" dirty="0"/>
              </a:p>
            </p:txBody>
          </p:sp>
        </mc:Choice>
        <mc:Fallback xmlns="">
          <p:sp>
            <p:nvSpPr>
              <p:cNvPr id="21" name="TextBox 20">
                <a:extLst>
                  <a:ext uri="{FF2B5EF4-FFF2-40B4-BE49-F238E27FC236}">
                    <a16:creationId xmlns:a16="http://schemas.microsoft.com/office/drawing/2014/main" id="{CB9A2351-578C-49DF-AEA6-6ED64430F381}"/>
                  </a:ext>
                </a:extLst>
              </p:cNvPr>
              <p:cNvSpPr txBox="1">
                <a:spLocks noRot="1" noChangeAspect="1" noMove="1" noResize="1" noEditPoints="1" noAdjustHandles="1" noChangeArrowheads="1" noChangeShapeType="1" noTextEdit="1"/>
              </p:cNvSpPr>
              <p:nvPr/>
            </p:nvSpPr>
            <p:spPr>
              <a:xfrm>
                <a:off x="7023062" y="3964994"/>
                <a:ext cx="1080120" cy="400110"/>
              </a:xfrm>
              <a:prstGeom prst="rect">
                <a:avLst/>
              </a:prstGeom>
              <a:blipFill>
                <a:blip r:embed="rId6"/>
                <a:stretch>
                  <a:fillRect t="-4412" r="-1676" b="-25000"/>
                </a:stretch>
              </a:blipFill>
              <a:ln>
                <a:solidFill>
                  <a:schemeClr val="tx1"/>
                </a:solid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EC3AA04-5514-4E5A-9AC8-CB0DB0EE0F37}"/>
                  </a:ext>
                </a:extLst>
              </p:cNvPr>
              <p:cNvSpPr txBox="1"/>
              <p:nvPr/>
            </p:nvSpPr>
            <p:spPr>
              <a:xfrm>
                <a:off x="6992639" y="6156446"/>
                <a:ext cx="1140966" cy="400110"/>
              </a:xfrm>
              <a:prstGeom prst="rect">
                <a:avLst/>
              </a:prstGeom>
              <a:solidFill>
                <a:schemeClr val="bg1"/>
              </a:solidFill>
              <a:ln>
                <a:solidFill>
                  <a:schemeClr val="tx1"/>
                </a:solidFill>
              </a:ln>
            </p:spPr>
            <p:txBody>
              <a:bodyPr wrap="square">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m:t>
                        </m:r>
                      </m:sub>
                    </m:sSub>
                  </m:oMath>
                </a14:m>
                <a:r>
                  <a:rPr lang="en-US" sz="2000" i="1" dirty="0"/>
                  <a:t> </a:t>
                </a:r>
                <a:r>
                  <a:rPr lang="en-US" sz="2000" dirty="0"/>
                  <a:t>norm</a:t>
                </a:r>
                <a:endParaRPr lang="en-SE" sz="2000" dirty="0"/>
              </a:p>
            </p:txBody>
          </p:sp>
        </mc:Choice>
        <mc:Fallback xmlns="">
          <p:sp>
            <p:nvSpPr>
              <p:cNvPr id="24" name="TextBox 23">
                <a:extLst>
                  <a:ext uri="{FF2B5EF4-FFF2-40B4-BE49-F238E27FC236}">
                    <a16:creationId xmlns:a16="http://schemas.microsoft.com/office/drawing/2014/main" id="{7EC3AA04-5514-4E5A-9AC8-CB0DB0EE0F37}"/>
                  </a:ext>
                </a:extLst>
              </p:cNvPr>
              <p:cNvSpPr txBox="1">
                <a:spLocks noRot="1" noChangeAspect="1" noMove="1" noResize="1" noEditPoints="1" noAdjustHandles="1" noChangeArrowheads="1" noChangeShapeType="1" noTextEdit="1"/>
              </p:cNvSpPr>
              <p:nvPr/>
            </p:nvSpPr>
            <p:spPr>
              <a:xfrm>
                <a:off x="6992639" y="6156446"/>
                <a:ext cx="1140966" cy="400110"/>
              </a:xfrm>
              <a:prstGeom prst="rect">
                <a:avLst/>
              </a:prstGeom>
              <a:blipFill>
                <a:blip r:embed="rId7"/>
                <a:stretch>
                  <a:fillRect t="-5882" r="-1587" b="-25000"/>
                </a:stretch>
              </a:blipFill>
              <a:ln>
                <a:solidFill>
                  <a:schemeClr val="tx1"/>
                </a:solidFill>
              </a:ln>
            </p:spPr>
            <p:txBody>
              <a:bodyPr/>
              <a:lstStyle/>
              <a:p>
                <a:r>
                  <a:rPr lang="en-SE">
                    <a:noFill/>
                  </a:rPr>
                  <a:t> </a:t>
                </a:r>
              </a:p>
            </p:txBody>
          </p:sp>
        </mc:Fallback>
      </mc:AlternateContent>
    </p:spTree>
    <p:extLst>
      <p:ext uri="{BB962C8B-B14F-4D97-AF65-F5344CB8AC3E}">
        <p14:creationId xmlns:p14="http://schemas.microsoft.com/office/powerpoint/2010/main" val="227856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9C39-73C8-46D6-8011-A5888ECB8120}"/>
              </a:ext>
            </a:extLst>
          </p:cNvPr>
          <p:cNvSpPr>
            <a:spLocks noGrp="1"/>
          </p:cNvSpPr>
          <p:nvPr>
            <p:ph type="title"/>
          </p:nvPr>
        </p:nvSpPr>
        <p:spPr/>
        <p:txBody>
          <a:bodyPr/>
          <a:lstStyle/>
          <a:p>
            <a:r>
              <a:rPr lang="en-US" dirty="0"/>
              <a:t>Vector Norm Balls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79554-B268-42C5-9C65-5AF1B68C0339}"/>
                  </a:ext>
                </a:extLst>
              </p:cNvPr>
              <p:cNvSpPr>
                <a:spLocks noGrp="1"/>
              </p:cNvSpPr>
              <p:nvPr>
                <p:ph idx="1"/>
              </p:nvPr>
            </p:nvSpPr>
            <p:spPr>
              <a:xfrm>
                <a:off x="457200" y="1131912"/>
                <a:ext cx="8229600" cy="2729136"/>
              </a:xfrm>
            </p:spPr>
            <p:txBody>
              <a:bodyPr>
                <a:normAutofit fontScale="85000" lnSpcReduction="20000"/>
              </a:bodyPr>
              <a:lstStyle/>
              <a:p>
                <a:r>
                  <a:rPr lang="en-US" dirty="0"/>
                  <a:t>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𝑝</m:t>
                        </m:r>
                      </m:sub>
                    </m:sSub>
                  </m:oMath>
                </a14:m>
                <a:r>
                  <a:rPr lang="en-US" dirty="0"/>
                  <a:t> 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𝑝</m:t>
                        </m:r>
                      </m:sub>
                    </m:sSub>
                    <m:r>
                      <a:rPr lang="en-US" i="1">
                        <a:latin typeface="Cambria Math" panose="02040503050406030204" pitchFamily="18" charset="0"/>
                      </a:rPr>
                      <m:t>≤</m:t>
                    </m:r>
                    <m:r>
                      <a:rPr lang="en-US" b="0" i="1" smtClean="0">
                        <a:latin typeface="Cambria Math" panose="02040503050406030204" pitchFamily="18" charset="0"/>
                      </a:rPr>
                      <m:t>𝜖</m:t>
                    </m:r>
                  </m:oMath>
                </a14:m>
                <a:r>
                  <a:rPr lang="en-US" dirty="0"/>
                  <a:t> is the set of all vectors with </a:t>
                </a:r>
                <a14:m>
                  <m:oMath xmlns:m="http://schemas.openxmlformats.org/officeDocument/2006/math">
                    <m:r>
                      <a:rPr lang="en-US" b="0" i="1" smtClean="0">
                        <a:latin typeface="Cambria Math" panose="02040503050406030204" pitchFamily="18" charset="0"/>
                      </a:rPr>
                      <m:t>𝑝</m:t>
                    </m:r>
                  </m:oMath>
                </a14:m>
                <a:r>
                  <a:rPr lang="en-US" dirty="0"/>
                  <a:t>-norm less than or equal to </a:t>
                </a:r>
                <a14:m>
                  <m:oMath xmlns:m="http://schemas.openxmlformats.org/officeDocument/2006/math">
                    <m:r>
                      <a:rPr lang="en-US" i="1">
                        <a:latin typeface="Cambria Math" panose="02040503050406030204" pitchFamily="18" charset="0"/>
                      </a:rPr>
                      <m:t>𝜖</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𝑝</m:t>
                        </m:r>
                      </m:sub>
                    </m:sSub>
                    <m:r>
                      <a:rPr lang="en-US" b="0" i="1" smtClean="0">
                        <a:latin typeface="Cambria Math" panose="02040503050406030204" pitchFamily="18" charset="0"/>
                      </a:rPr>
                      <m:t>≤</m:t>
                    </m:r>
                    <m:r>
                      <a:rPr lang="en-US" i="1">
                        <a:latin typeface="Cambria Math" panose="02040503050406030204" pitchFamily="18" charset="0"/>
                      </a:rPr>
                      <m:t>𝜖</m:t>
                    </m:r>
                    <m:r>
                      <a:rPr lang="en-US" b="0" i="1" dirty="0"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circle with radius </a:t>
                </a:r>
                <a14:m>
                  <m:oMath xmlns:m="http://schemas.openxmlformats.org/officeDocument/2006/math">
                    <m:r>
                      <a:rPr lang="en-US" i="1">
                        <a:latin typeface="Cambria Math" panose="02040503050406030204" pitchFamily="18" charset="0"/>
                      </a:rPr>
                      <m:t>𝜖</m:t>
                    </m:r>
                  </m:oMath>
                </a14:m>
                <a:r>
                  <a:rPr lang="en-US" dirty="0"/>
                  <a:t> centered at origin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m:t>
                        </m:r>
                      </m:sub>
                    </m:sSub>
                  </m:oMath>
                </a14:m>
                <a:r>
                  <a:rPr lang="en-US" i="1" dirty="0"/>
                  <a:t> </a:t>
                </a:r>
                <a:r>
                  <a:rPr lang="en-US" dirty="0"/>
                  <a:t>norm ball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 a square with edge length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𝜖</m:t>
                    </m:r>
                  </m:oMath>
                </a14:m>
                <a:r>
                  <a:rPr lang="en-US" dirty="0"/>
                  <a:t> centered at origin</a:t>
                </a:r>
              </a:p>
            </p:txBody>
          </p:sp>
        </mc:Choice>
        <mc:Fallback xmlns="">
          <p:sp>
            <p:nvSpPr>
              <p:cNvPr id="3" name="Content Placeholder 2">
                <a:extLst>
                  <a:ext uri="{FF2B5EF4-FFF2-40B4-BE49-F238E27FC236}">
                    <a16:creationId xmlns:a16="http://schemas.microsoft.com/office/drawing/2014/main" id="{91E79554-B268-42C5-9C65-5AF1B68C0339}"/>
                  </a:ext>
                </a:extLst>
              </p:cNvPr>
              <p:cNvSpPr>
                <a:spLocks noGrp="1" noRot="1" noChangeAspect="1" noMove="1" noResize="1" noEditPoints="1" noAdjustHandles="1" noChangeArrowheads="1" noChangeShapeType="1" noTextEdit="1"/>
              </p:cNvSpPr>
              <p:nvPr>
                <p:ph idx="1"/>
              </p:nvPr>
            </p:nvSpPr>
            <p:spPr>
              <a:xfrm>
                <a:off x="457200" y="1131912"/>
                <a:ext cx="8229600" cy="2729136"/>
              </a:xfrm>
              <a:blipFill>
                <a:blip r:embed="rId3"/>
                <a:stretch>
                  <a:fillRect l="-1259" t="-4698" r="-1111" b="-313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A2224FF-9BBE-4A3D-B3B1-0626321E66BE}"/>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2050" name="Picture 2" descr="enter image description here">
            <a:extLst>
              <a:ext uri="{FF2B5EF4-FFF2-40B4-BE49-F238E27FC236}">
                <a16:creationId xmlns:a16="http://schemas.microsoft.com/office/drawing/2014/main" id="{B8E3E72D-411A-4807-800C-97D4D5203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55070"/>
            <a:ext cx="8990710" cy="27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C771DD-21D7-4F73-A6FA-83DB137F2EB1}"/>
                  </a:ext>
                </a:extLst>
              </p:cNvPr>
              <p:cNvSpPr>
                <a:spLocks noGrp="1"/>
              </p:cNvSpPr>
              <p:nvPr>
                <p:ph type="title"/>
              </p:nvPr>
            </p:nvSpPr>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vs.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b="0" i="1" dirty="0" smtClean="0">
                            <a:latin typeface="Cambria Math" panose="02040503050406030204" pitchFamily="18" charset="0"/>
                          </a:rPr>
                          <m:t>∞</m:t>
                        </m:r>
                      </m:sub>
                    </m:sSub>
                  </m:oMath>
                </a14:m>
                <a:endParaRPr lang="en-SE" dirty="0"/>
              </a:p>
            </p:txBody>
          </p:sp>
        </mc:Choice>
        <mc:Fallback xmlns="">
          <p:sp>
            <p:nvSpPr>
              <p:cNvPr id="2" name="Title 1">
                <a:extLst>
                  <a:ext uri="{FF2B5EF4-FFF2-40B4-BE49-F238E27FC236}">
                    <a16:creationId xmlns:a16="http://schemas.microsoft.com/office/drawing/2014/main" id="{7DC771DD-21D7-4F73-A6FA-83DB137F2EB1}"/>
                  </a:ext>
                </a:extLst>
              </p:cNvPr>
              <p:cNvSpPr>
                <a:spLocks noGrp="1" noRot="1" noChangeAspect="1" noMove="1" noResize="1" noEditPoints="1" noAdjustHandles="1" noChangeArrowheads="1" noChangeShapeType="1" noTextEdit="1"/>
              </p:cNvSpPr>
              <p:nvPr>
                <p:ph type="title"/>
              </p:nvPr>
            </p:nvSpPr>
            <p:spPr>
              <a:blipFill>
                <a:blip r:embed="rId2"/>
                <a:stretch>
                  <a:fillRect t="-2797" b="-2028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7792D-839E-49D7-9BFD-4FCFE610FE9B}"/>
                  </a:ext>
                </a:extLst>
              </p:cNvPr>
              <p:cNvSpPr>
                <a:spLocks noGrp="1"/>
              </p:cNvSpPr>
              <p:nvPr>
                <p:ph idx="1"/>
              </p:nvPr>
            </p:nvSpPr>
            <p:spPr>
              <a:xfrm>
                <a:off x="164767" y="1160416"/>
                <a:ext cx="5390624" cy="5614094"/>
              </a:xfrm>
            </p:spPr>
            <p:txBody>
              <a:bodyPr>
                <a:normAutofit fontScale="55000" lnSpcReduction="20000"/>
              </a:bodyPr>
              <a:lstStyle/>
              <a:p>
                <a:r>
                  <a:rPr lang="en-US" b="0" dirty="0"/>
                  <a:t>Consider the original vector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oMath>
                </a14:m>
                <a:r>
                  <a:rPr lang="en-US" dirty="0"/>
                  <a:t> and two disturbed vectors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𝑥</m:t>
                        </m:r>
                      </m:e>
                      <m:sup>
                        <m:r>
                          <a:rPr lang="en-US">
                            <a:latin typeface="Cambria Math" panose="02040503050406030204" pitchFamily="18" charset="0"/>
                          </a:rPr>
                          <m:t>1</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3</m:t>
                              </m:r>
                            </m:e>
                          </m:mr>
                          <m:mr>
                            <m:e>
                              <m:r>
                                <a:rPr lang="en-US">
                                  <a:latin typeface="Cambria Math" panose="02040503050406030204" pitchFamily="18" charset="0"/>
                                </a:rPr>
                                <m:t>3</m:t>
                              </m:r>
                            </m:e>
                          </m:mr>
                        </m:m>
                      </m:e>
                    </m:d>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𝑥</m:t>
                        </m:r>
                      </m:e>
                      <m:sup>
                        <m:r>
                          <a:rPr lang="en-US" b="0" i="0" smtClean="0">
                            <a:latin typeface="Cambria Math" panose="02040503050406030204" pitchFamily="18" charset="0"/>
                          </a:rPr>
                          <m:t>2</m:t>
                        </m:r>
                      </m:sup>
                    </m:sSup>
                    <m:r>
                      <a:rPr lang="en-US">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10</m:t>
                              </m:r>
                            </m:e>
                          </m:mr>
                          <m:mr>
                            <m:e>
                              <m:r>
                                <a:rPr lang="en-US">
                                  <a:latin typeface="Cambria Math" panose="02040503050406030204" pitchFamily="18" charset="0"/>
                                </a:rPr>
                                <m:t>0</m:t>
                              </m:r>
                            </m:e>
                          </m:mr>
                        </m:m>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3</m:t>
                              </m:r>
                            </m:e>
                          </m:mr>
                          <m:mr>
                            <m:e>
                              <m:r>
                                <a:rPr lang="en-US" b="0" i="1" smtClean="0">
                                  <a:latin typeface="Cambria Math" panose="02040503050406030204" pitchFamily="18" charset="0"/>
                                </a:rPr>
                                <m:t>3</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7</m:t>
                              </m:r>
                            </m:e>
                          </m:mr>
                          <m:mr>
                            <m:e>
                              <m:r>
                                <a:rPr lang="en-US" b="0" i="1" smtClean="0">
                                  <a:latin typeface="Cambria Math" panose="02040503050406030204" pitchFamily="18" charset="0"/>
                                </a:rPr>
                                <m:t>7</m:t>
                              </m:r>
                            </m:e>
                          </m:mr>
                        </m:m>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10</m:t>
                              </m:r>
                            </m:e>
                          </m:mr>
                          <m:mr>
                            <m:e>
                              <m:r>
                                <a:rPr lang="en-US" b="0" i="1" smtClean="0">
                                  <a:latin typeface="Cambria Math" panose="02040503050406030204" pitchFamily="18" charset="0"/>
                                </a:rPr>
                                <m:t>0</m:t>
                              </m:r>
                            </m:e>
                          </m:mr>
                        </m:m>
                      </m:e>
                    </m:d>
                  </m:oMath>
                </a14:m>
                <a:endParaRPr lang="en-US" dirty="0"/>
              </a:p>
              <a:p>
                <a:r>
                  <a:rPr lang="en-US" b="0" dirty="0"/>
                  <a:t>Same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𝑙</m:t>
                        </m:r>
                      </m:e>
                      <m:sub>
                        <m:r>
                          <a:rPr lang="en-US" i="1" dirty="0" smtClean="0">
                            <a:latin typeface="Cambria Math" panose="02040503050406030204" pitchFamily="18" charset="0"/>
                          </a:rPr>
                          <m:t>2</m:t>
                        </m:r>
                      </m:sub>
                    </m:sSub>
                  </m:oMath>
                </a14:m>
                <a:r>
                  <a:rPr lang="en-US" dirty="0"/>
                  <a:t> distance:</a:t>
                </a:r>
              </a:p>
              <a:p>
                <a:pPr lvl="1"/>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e>
                    </m:rad>
                    <m:r>
                      <a:rPr lang="en-US" b="0" i="1" smtClean="0">
                        <a:latin typeface="Cambria Math" panose="02040503050406030204" pitchFamily="18" charset="0"/>
                      </a:rPr>
                      <m:t>≈9.9,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b="0" i="1" smtClean="0">
                            <a:latin typeface="Cambria Math" panose="02040503050406030204" pitchFamily="18" charset="0"/>
                          </a:rPr>
                          <m:t>2</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e>
                    </m:rad>
                    <m:r>
                      <a:rPr lang="en-US" i="1">
                        <a:latin typeface="Cambria Math" panose="02040503050406030204" pitchFamily="18" charset="0"/>
                      </a:rPr>
                      <m:t>=</m:t>
                    </m:r>
                    <m:r>
                      <a:rPr lang="en-US" b="0" i="1" smtClean="0">
                        <a:latin typeface="Cambria Math" panose="02040503050406030204" pitchFamily="18" charset="0"/>
                      </a:rPr>
                      <m:t>10</m:t>
                    </m:r>
                  </m:oMath>
                </a14:m>
                <a:endParaRPr lang="en-US" dirty="0"/>
              </a:p>
              <a:p>
                <a:r>
                  <a:rPr lang="en-US" sz="3300" dirty="0"/>
                  <a:t>Different </a:t>
                </a:r>
                <a14:m>
                  <m:oMath xmlns:m="http://schemas.openxmlformats.org/officeDocument/2006/math">
                    <m:sSub>
                      <m:sSubPr>
                        <m:ctrlPr>
                          <a:rPr lang="en-US" sz="3300" i="1" dirty="0" smtClean="0">
                            <a:latin typeface="Cambria Math" panose="02040503050406030204" pitchFamily="18" charset="0"/>
                          </a:rPr>
                        </m:ctrlPr>
                      </m:sSubPr>
                      <m:e>
                        <m:r>
                          <a:rPr lang="en-US" sz="3300" i="1" dirty="0" smtClean="0">
                            <a:latin typeface="Cambria Math" panose="02040503050406030204" pitchFamily="18" charset="0"/>
                          </a:rPr>
                          <m:t>𝑙</m:t>
                        </m:r>
                      </m:e>
                      <m:sub>
                        <m:r>
                          <a:rPr lang="en-US" sz="3300" i="1" dirty="0" smtClean="0">
                            <a:latin typeface="Cambria Math" panose="02040503050406030204" pitchFamily="18" charset="0"/>
                          </a:rPr>
                          <m:t>∞</m:t>
                        </m:r>
                      </m:sub>
                    </m:sSub>
                  </m:oMath>
                </a14:m>
                <a:r>
                  <a:rPr lang="en-US" sz="3300" dirty="0"/>
                  <a:t> distances:</a:t>
                </a:r>
              </a:p>
              <a:p>
                <a:pPr lvl="1"/>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1</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7,7</m:t>
                            </m:r>
                          </m:e>
                        </m:d>
                        <m:r>
                          <a:rPr lang="en-US" b="0" i="1" smtClean="0">
                            <a:latin typeface="Cambria Math" panose="02040503050406030204" pitchFamily="18" charset="0"/>
                          </a:rPr>
                          <m:t>=7</m:t>
                        </m:r>
                      </m:e>
                    </m:func>
                    <m:r>
                      <a:rPr lang="en-US" b="0" i="1" smtClean="0">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2</m:t>
                                </m:r>
                              </m:sup>
                            </m:sSup>
                          </m:e>
                        </m:d>
                      </m:e>
                      <m:sub>
                        <m:r>
                          <a:rPr lang="en-US" i="1">
                            <a:latin typeface="Cambria Math" panose="02040503050406030204" pitchFamily="18" charset="0"/>
                          </a:rPr>
                          <m:t>∞</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=10</m:t>
                        </m:r>
                      </m:e>
                    </m:func>
                  </m:oMath>
                </a14:m>
                <a:endParaRPr lang="en-US" dirty="0"/>
              </a:p>
              <a:p>
                <a14:m>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𝑙</m:t>
                        </m:r>
                      </m:e>
                      <m:sub>
                        <m:r>
                          <a:rPr lang="en-US" sz="3200" i="1" dirty="0" smtClean="0">
                            <a:latin typeface="Cambria Math" panose="02040503050406030204" pitchFamily="18" charset="0"/>
                          </a:rPr>
                          <m:t>∞</m:t>
                        </m:r>
                      </m:sub>
                    </m:sSub>
                  </m:oMath>
                </a14:m>
                <a:r>
                  <a:rPr lang="en-US" sz="3200" dirty="0"/>
                  <a:t> distance cares about the one maximally-changed individual pixel, whereas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dirty="0"/>
                  <a:t> distance cares </a:t>
                </a:r>
                <a:r>
                  <a:rPr lang="en-US" sz="3200" dirty="0"/>
                  <a:t>about all pixels. An image with added random salt-and-pepper noise will have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2</m:t>
                        </m:r>
                      </m:sub>
                    </m:sSub>
                  </m:oMath>
                </a14:m>
                <a:r>
                  <a:rPr lang="en-US" sz="3200" dirty="0"/>
                  <a:t> distance from the original image, but not a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sz="3200" dirty="0"/>
                  <a:t> distance.</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seems to be more aligned w. human perception</a:t>
                </a:r>
              </a:p>
              <a:p>
                <a:pPr lvl="1"/>
                <a:r>
                  <a:rPr lang="en-US" dirty="0"/>
                  <a:t>e.g., you </a:t>
                </a:r>
                <a:r>
                  <a:rPr lang="en-US"/>
                  <a:t>can clearly see </a:t>
                </a:r>
                <a:r>
                  <a:rPr lang="en-US" dirty="0"/>
                  <a:t>the color difference of the green pixel in the lower right figure with large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𝑙</m:t>
                        </m:r>
                      </m:e>
                      <m:sub>
                        <m:r>
                          <a:rPr lang="en-US" i="1" dirty="0">
                            <a:latin typeface="Cambria Math" panose="02040503050406030204" pitchFamily="18" charset="0"/>
                          </a:rPr>
                          <m:t>∞</m:t>
                        </m:r>
                      </m:sub>
                    </m:sSub>
                  </m:oMath>
                </a14:m>
                <a:r>
                  <a:rPr lang="en-US" dirty="0"/>
                  <a:t> distance</a:t>
                </a:r>
                <a:endParaRPr lang="en-SE" dirty="0"/>
              </a:p>
              <a:p>
                <a:endParaRPr lang="en-SE" dirty="0"/>
              </a:p>
            </p:txBody>
          </p:sp>
        </mc:Choice>
        <mc:Fallback xmlns="">
          <p:sp>
            <p:nvSpPr>
              <p:cNvPr id="3" name="Content Placeholder 2">
                <a:extLst>
                  <a:ext uri="{FF2B5EF4-FFF2-40B4-BE49-F238E27FC236}">
                    <a16:creationId xmlns:a16="http://schemas.microsoft.com/office/drawing/2014/main" id="{1E27792D-839E-49D7-9BFD-4FCFE610FE9B}"/>
                  </a:ext>
                </a:extLst>
              </p:cNvPr>
              <p:cNvSpPr>
                <a:spLocks noGrp="1" noRot="1" noChangeAspect="1" noMove="1" noResize="1" noEditPoints="1" noAdjustHandles="1" noChangeArrowheads="1" noChangeShapeType="1" noTextEdit="1"/>
              </p:cNvSpPr>
              <p:nvPr>
                <p:ph idx="1"/>
              </p:nvPr>
            </p:nvSpPr>
            <p:spPr>
              <a:xfrm>
                <a:off x="164767" y="1160416"/>
                <a:ext cx="5390624" cy="5614094"/>
              </a:xfrm>
              <a:blipFill>
                <a:blip r:embed="rId3"/>
                <a:stretch>
                  <a:fillRect l="-792" t="-109" r="-1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44C51BB-8D8E-48C6-AB38-EBEA5E679E14}"/>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graphicFrame>
        <p:nvGraphicFramePr>
          <p:cNvPr id="17" name="表格 13">
            <a:extLst>
              <a:ext uri="{FF2B5EF4-FFF2-40B4-BE49-F238E27FC236}">
                <a16:creationId xmlns:a16="http://schemas.microsoft.com/office/drawing/2014/main" id="{0CAC6153-86E9-4D90-AF4F-9DF7BB37695E}"/>
              </a:ext>
            </a:extLst>
          </p:cNvPr>
          <p:cNvGraphicFramePr>
            <a:graphicFrameLocks noGrp="1"/>
          </p:cNvGraphicFramePr>
          <p:nvPr>
            <p:extLst>
              <p:ext uri="{D42A27DB-BD31-4B8C-83A1-F6EECF244321}">
                <p14:modId xmlns:p14="http://schemas.microsoft.com/office/powerpoint/2010/main" val="3293488684"/>
              </p:ext>
            </p:extLst>
          </p:nvPr>
        </p:nvGraphicFramePr>
        <p:xfrm>
          <a:off x="5616756" y="378793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6">
            <a:extLst>
              <a:ext uri="{FF2B5EF4-FFF2-40B4-BE49-F238E27FC236}">
                <a16:creationId xmlns:a16="http://schemas.microsoft.com/office/drawing/2014/main" id="{DDE008E1-1708-4EA6-8E4D-EB00E882079E}"/>
              </a:ext>
            </a:extLst>
          </p:cNvPr>
          <p:cNvGraphicFramePr>
            <a:graphicFrameLocks noGrp="1"/>
          </p:cNvGraphicFramePr>
          <p:nvPr>
            <p:extLst>
              <p:ext uri="{D42A27DB-BD31-4B8C-83A1-F6EECF244321}">
                <p14:modId xmlns:p14="http://schemas.microsoft.com/office/powerpoint/2010/main" val="1292453897"/>
              </p:ext>
            </p:extLst>
          </p:nvPr>
        </p:nvGraphicFramePr>
        <p:xfrm>
          <a:off x="7814763" y="2564904"/>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7">
            <a:extLst>
              <a:ext uri="{FF2B5EF4-FFF2-40B4-BE49-F238E27FC236}">
                <a16:creationId xmlns:a16="http://schemas.microsoft.com/office/drawing/2014/main" id="{45169A96-1399-480B-8F60-945C0A80AA77}"/>
              </a:ext>
            </a:extLst>
          </p:cNvPr>
          <p:cNvGraphicFramePr>
            <a:graphicFrameLocks noGrp="1"/>
          </p:cNvGraphicFramePr>
          <p:nvPr>
            <p:extLst>
              <p:ext uri="{D42A27DB-BD31-4B8C-83A1-F6EECF244321}">
                <p14:modId xmlns:p14="http://schemas.microsoft.com/office/powerpoint/2010/main" val="1694205907"/>
              </p:ext>
            </p:extLst>
          </p:nvPr>
        </p:nvGraphicFramePr>
        <p:xfrm>
          <a:off x="7814763" y="5173139"/>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C4EC5989-0C44-44D6-858E-D6B16D9B015C}"/>
              </a:ext>
            </a:extLst>
          </p:cNvPr>
          <p:cNvCxnSpPr>
            <a:cxnSpLocks/>
            <a:stCxn id="17" idx="3"/>
          </p:cNvCxnSpPr>
          <p:nvPr/>
        </p:nvCxnSpPr>
        <p:spPr>
          <a:xfrm flipV="1">
            <a:off x="6524644" y="2907416"/>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A8650EE5-90B9-45D8-9632-DC2E4F2EFEAF}"/>
              </a:ext>
            </a:extLst>
          </p:cNvPr>
          <p:cNvCxnSpPr>
            <a:cxnSpLocks/>
            <a:stCxn id="17" idx="3"/>
          </p:cNvCxnSpPr>
          <p:nvPr/>
        </p:nvCxnSpPr>
        <p:spPr>
          <a:xfrm>
            <a:off x="6524644" y="4158778"/>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73AF7FD3-62AD-4F62-8183-150061375266}"/>
              </a:ext>
            </a:extLst>
          </p:cNvPr>
          <p:cNvSpPr txBox="1"/>
          <p:nvPr/>
        </p:nvSpPr>
        <p:spPr>
          <a:xfrm>
            <a:off x="5581363" y="4834897"/>
            <a:ext cx="1839195" cy="830997"/>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E3AA2924-7104-4AB4-832C-0AC9DFF0A0B6}"/>
              </a:ext>
            </a:extLst>
          </p:cNvPr>
          <p:cNvSpPr txBox="1"/>
          <p:nvPr/>
        </p:nvSpPr>
        <p:spPr>
          <a:xfrm>
            <a:off x="5570136" y="2450684"/>
            <a:ext cx="1780415" cy="1200329"/>
          </a:xfrm>
          <a:prstGeom prst="rect">
            <a:avLst/>
          </a:prstGeom>
          <a:noFill/>
        </p:spPr>
        <p:txBody>
          <a:bodyPr wrap="square" rtlCol="0">
            <a:spAutoFit/>
          </a:bodyPr>
          <a:lstStyle/>
          <a:p>
            <a:pP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5D6D1D61-6497-49BA-82FA-114D0E611721}"/>
                  </a:ext>
                </a:extLst>
              </p:cNvPr>
              <p:cNvSpPr txBox="1"/>
              <p:nvPr/>
            </p:nvSpPr>
            <p:spPr>
              <a:xfrm>
                <a:off x="7249850" y="3978920"/>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a:t>
                </a:r>
                <a14:m>
                  <m:oMath xmlns:m="http://schemas.openxmlformats.org/officeDocument/2006/math">
                    <m:sSub>
                      <m:sSubPr>
                        <m:ctrlP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ctrlPr>
                      </m:sSubPr>
                      <m:e>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𝑙</m:t>
                        </m:r>
                      </m:e>
                      <m:sub>
                        <m:r>
                          <a:rPr kumimoji="0" lang="en-US" altLang="zh-TW" sz="2400" b="0" i="1" u="none" strike="noStrike" kern="0" cap="none" spc="0" normalizeH="0" baseline="0" noProof="0" dirty="0" smtClean="0">
                            <a:ln>
                              <a:noFill/>
                            </a:ln>
                            <a:solidFill>
                              <a:prstClr val="black"/>
                            </a:solidFill>
                            <a:effectLst/>
                            <a:uLnTx/>
                            <a:uFillTx/>
                            <a:latin typeface="Cambria Math" panose="02040503050406030204" pitchFamily="18" charset="0"/>
                            <a:ea typeface="新細明體" panose="02020500000000000000" pitchFamily="18" charset="-120"/>
                            <a:cs typeface="+mn-cs"/>
                          </a:rPr>
                          <m:t>2</m:t>
                        </m:r>
                      </m:sub>
                    </m:sSub>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8">
                <a:extLst>
                  <a:ext uri="{FF2B5EF4-FFF2-40B4-BE49-F238E27FC236}">
                    <a16:creationId xmlns:a16="http://schemas.microsoft.com/office/drawing/2014/main" id="{5D6D1D61-6497-49BA-82FA-114D0E611721}"/>
                  </a:ext>
                </a:extLst>
              </p:cNvPr>
              <p:cNvSpPr txBox="1">
                <a:spLocks noRot="1" noChangeAspect="1" noMove="1" noResize="1" noEditPoints="1" noAdjustHandles="1" noChangeArrowheads="1" noChangeShapeType="1" noTextEdit="1"/>
              </p:cNvSpPr>
              <p:nvPr/>
            </p:nvSpPr>
            <p:spPr>
              <a:xfrm>
                <a:off x="7249850" y="3978920"/>
                <a:ext cx="1238175" cy="461665"/>
              </a:xfrm>
              <a:prstGeom prst="rect">
                <a:avLst/>
              </a:prstGeom>
              <a:blipFill>
                <a:blip r:embed="rId4"/>
                <a:stretch>
                  <a:fillRect l="-7353" t="-10526" b="-28947"/>
                </a:stretch>
              </a:blipFill>
              <a:ln w="6350" cap="flat" cmpd="sng" algn="ctr">
                <a:solidFill>
                  <a:srgbClr val="FFC000"/>
                </a:solidFill>
                <a:prstDash val="solid"/>
                <a:miter lim="800000"/>
              </a:ln>
              <a:effectLst/>
            </p:spPr>
            <p:txBody>
              <a:bodyPr/>
              <a:lstStyle/>
              <a:p>
                <a:r>
                  <a:rPr lang="en-SE">
                    <a:noFill/>
                  </a:rPr>
                  <a:t> </a:t>
                </a:r>
              </a:p>
            </p:txBody>
          </p:sp>
        </mc:Fallback>
      </mc:AlternateContent>
      <p:cxnSp>
        <p:nvCxnSpPr>
          <p:cNvPr id="25" name="直線單箭頭接點 29">
            <a:extLst>
              <a:ext uri="{FF2B5EF4-FFF2-40B4-BE49-F238E27FC236}">
                <a16:creationId xmlns:a16="http://schemas.microsoft.com/office/drawing/2014/main" id="{50BE07D2-242B-451C-86CC-10967320EF90}"/>
              </a:ext>
            </a:extLst>
          </p:cNvPr>
          <p:cNvCxnSpPr>
            <a:cxnSpLocks/>
            <a:endCxn id="24" idx="0"/>
          </p:cNvCxnSpPr>
          <p:nvPr/>
        </p:nvCxnSpPr>
        <p:spPr>
          <a:xfrm>
            <a:off x="7241326" y="3488497"/>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846B6B98-ED5D-4184-A0DF-0D6E19A190FC}"/>
              </a:ext>
            </a:extLst>
          </p:cNvPr>
          <p:cNvCxnSpPr>
            <a:cxnSpLocks/>
            <a:endCxn id="24" idx="2"/>
          </p:cNvCxnSpPr>
          <p:nvPr/>
        </p:nvCxnSpPr>
        <p:spPr>
          <a:xfrm flipV="1">
            <a:off x="7181308" y="4440585"/>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3CE50036-3DAB-4B00-9A83-332697345DB3}"/>
                  </a:ext>
                </a:extLst>
              </p:cNvPr>
              <p:cNvSpPr txBox="1"/>
              <p:nvPr/>
            </p:nvSpPr>
            <p:spPr>
              <a:xfrm>
                <a:off x="6218775" y="1972798"/>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b="0" i="1" kern="0" dirty="0" smtClean="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3CE50036-3DAB-4B00-9A83-332697345DB3}"/>
                  </a:ext>
                </a:extLst>
              </p:cNvPr>
              <p:cNvSpPr txBox="1">
                <a:spLocks noRot="1" noChangeAspect="1" noMove="1" noResize="1" noEditPoints="1" noAdjustHandles="1" noChangeArrowheads="1" noChangeShapeType="1" noTextEdit="1"/>
              </p:cNvSpPr>
              <p:nvPr/>
            </p:nvSpPr>
            <p:spPr>
              <a:xfrm>
                <a:off x="6218775" y="1972798"/>
                <a:ext cx="1383657" cy="461665"/>
              </a:xfrm>
              <a:prstGeom prst="rect">
                <a:avLst/>
              </a:prstGeom>
              <a:blipFill>
                <a:blip r:embed="rId5"/>
                <a:stretch>
                  <a:fillRect l="-439" t="-10526" b="-28947"/>
                </a:stretch>
              </a:blipFill>
              <a:ln w="6350" cap="flat" cmpd="sng" algn="ctr">
                <a:solidFill>
                  <a:srgbClr val="ED7D31"/>
                </a:solidFill>
                <a:prstDash val="solid"/>
                <a:miter lim="800000"/>
              </a:ln>
              <a:effectLst/>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97B53EDD-D7A2-4123-BCF3-430928BF880F}"/>
                  </a:ext>
                </a:extLst>
              </p:cNvPr>
              <p:cNvSpPr txBox="1"/>
              <p:nvPr/>
            </p:nvSpPr>
            <p:spPr>
              <a:xfrm>
                <a:off x="6218775" y="5718355"/>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a:t>
                </a:r>
                <a14:m>
                  <m:oMath xmlns:m="http://schemas.openxmlformats.org/officeDocument/2006/math">
                    <m:sSub>
                      <m:sSubPr>
                        <m:ctrlPr>
                          <a:rPr lang="en-US" altLang="zh-TW" sz="2400" i="1" kern="0" dirty="0">
                            <a:solidFill>
                              <a:prstClr val="black"/>
                            </a:solidFill>
                            <a:latin typeface="Cambria Math" panose="02040503050406030204" pitchFamily="18" charset="0"/>
                            <a:ea typeface="新細明體" panose="02020500000000000000" pitchFamily="18" charset="-120"/>
                          </a:rPr>
                        </m:ctrlPr>
                      </m:sSubPr>
                      <m:e>
                        <m:r>
                          <a:rPr lang="en-US" altLang="zh-TW" sz="2400" i="1" kern="0" dirty="0">
                            <a:solidFill>
                              <a:prstClr val="black"/>
                            </a:solidFill>
                            <a:latin typeface="Cambria Math" panose="02040503050406030204" pitchFamily="18" charset="0"/>
                            <a:ea typeface="新細明體" panose="02020500000000000000" pitchFamily="18" charset="-120"/>
                          </a:rPr>
                          <m:t>𝑙</m:t>
                        </m:r>
                      </m:e>
                      <m:sub>
                        <m:r>
                          <a:rPr lang="en-US" altLang="zh-TW" sz="2400" i="1" kern="0" dirty="0">
                            <a:solidFill>
                              <a:prstClr val="black"/>
                            </a:solidFill>
                            <a:latin typeface="Cambria Math" panose="02040503050406030204" pitchFamily="18" charset="0"/>
                            <a:ea typeface="新細明體" panose="02020500000000000000" pitchFamily="18" charset="-120"/>
                          </a:rPr>
                          <m:t>∞</m:t>
                        </m:r>
                      </m:sub>
                    </m:sSub>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97B53EDD-D7A2-4123-BCF3-430928BF880F}"/>
                  </a:ext>
                </a:extLst>
              </p:cNvPr>
              <p:cNvSpPr txBox="1">
                <a:spLocks noRot="1" noChangeAspect="1" noMove="1" noResize="1" noEditPoints="1" noAdjustHandles="1" noChangeArrowheads="1" noChangeShapeType="1" noTextEdit="1"/>
              </p:cNvSpPr>
              <p:nvPr/>
            </p:nvSpPr>
            <p:spPr>
              <a:xfrm>
                <a:off x="6218775" y="5718355"/>
                <a:ext cx="1383657" cy="461665"/>
              </a:xfrm>
              <a:prstGeom prst="rect">
                <a:avLst/>
              </a:prstGeom>
              <a:blipFill>
                <a:blip r:embed="rId6"/>
                <a:stretch>
                  <a:fillRect t="-10390" b="-27273"/>
                </a:stretch>
              </a:blipFill>
              <a:ln w="6350" cap="flat" cmpd="sng" algn="ctr">
                <a:solidFill>
                  <a:srgbClr val="ED7D31"/>
                </a:solidFill>
                <a:prstDash val="solid"/>
                <a:miter lim="800000"/>
              </a:ln>
              <a:effectLst/>
            </p:spPr>
            <p:txBody>
              <a:bodyPr/>
              <a:lstStyle/>
              <a:p>
                <a:r>
                  <a:rPr lang="en-SE">
                    <a:noFill/>
                  </a:rPr>
                  <a:t> </a:t>
                </a:r>
              </a:p>
            </p:txBody>
          </p:sp>
        </mc:Fallback>
      </mc:AlternateContent>
    </p:spTree>
    <p:extLst>
      <p:ext uri="{BB962C8B-B14F-4D97-AF65-F5344CB8AC3E}">
        <p14:creationId xmlns:p14="http://schemas.microsoft.com/office/powerpoint/2010/main" val="36002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1FF3-0E9D-44D5-BE5E-1542051AACF3}"/>
              </a:ext>
            </a:extLst>
          </p:cNvPr>
          <p:cNvSpPr>
            <a:spLocks noGrp="1"/>
          </p:cNvSpPr>
          <p:nvPr>
            <p:ph type="title"/>
          </p:nvPr>
        </p:nvSpPr>
        <p:spPr/>
        <p:txBody>
          <a:bodyPr/>
          <a:lstStyle/>
          <a:p>
            <a:r>
              <a:rPr lang="en-US" sz="3600" dirty="0"/>
              <a:t>The Maximization Problem for Finding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B4333-F889-434A-B4C8-C86C39262DC6}"/>
                  </a:ext>
                </a:extLst>
              </p:cNvPr>
              <p:cNvSpPr>
                <a:spLocks noGrp="1"/>
              </p:cNvSpPr>
              <p:nvPr>
                <p:ph idx="1"/>
              </p:nvPr>
            </p:nvSpPr>
            <p:spPr>
              <a:xfrm>
                <a:off x="457200" y="1196752"/>
                <a:ext cx="8229600" cy="2664296"/>
              </a:xfrm>
            </p:spPr>
            <p:txBody>
              <a:bodyPr>
                <a:normAutofit fontScale="77500" lnSpcReduction="20000"/>
              </a:bodyPr>
              <a:lstStyle/>
              <a:p>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14:m>
                  <m:oMath xmlns:m="http://schemas.openxmlformats.org/officeDocument/2006/math">
                    <m:r>
                      <m:rPr>
                        <m:sty m:val="p"/>
                      </m:rPr>
                      <a:rPr lang="en-US" b="0" i="0" smtClean="0">
                        <a:latin typeface="Cambria Math" panose="02040503050406030204" pitchFamily="18" charset="0"/>
                      </a:rPr>
                      <m:t>Loss</m:t>
                    </m:r>
                    <m:r>
                      <a:rPr lang="en-US" b="0" i="0" smtClean="0">
                        <a:latin typeface="Cambria Math" panose="02040503050406030204" pitchFamily="18" charset="0"/>
                      </a:rPr>
                      <m:t>()</m:t>
                    </m:r>
                  </m:oMath>
                </a14:m>
                <a:r>
                  <a:rPr lang="en-US" dirty="0"/>
                  <a:t> is a highly non-linear function involving a NN, e.g., Cross-Entropy loss with SoftMax classifier</a:t>
                </a:r>
              </a:p>
              <a:p>
                <a:pPr algn="l"/>
                <a:r>
                  <a:rPr lang="en-US" dirty="0"/>
                  <a:t>Attacks can be </a:t>
                </a:r>
                <a:r>
                  <a:rPr lang="en-US" sz="3200" b="0" i="0" u="none" strike="noStrike" baseline="0" dirty="0">
                    <a:latin typeface="HelveticaNeue-Light"/>
                  </a:rPr>
                  <a:t>categorized w.r.t </a:t>
                </a:r>
              </a:p>
              <a:p>
                <a:pPr lvl="1"/>
                <a:r>
                  <a:rPr lang="en-US" b="0" i="0" u="none" strike="noStrike" baseline="0" dirty="0">
                    <a:latin typeface="HelveticaNeue-Light"/>
                  </a:rPr>
                  <a:t>1) the allowable perturbation set </a:t>
                </a:r>
                <a14:m>
                  <m:oMath xmlns:m="http://schemas.openxmlformats.org/officeDocument/2006/math">
                    <m:r>
                      <m:rPr>
                        <m:sty m:val="p"/>
                      </m:rPr>
                      <a:rPr lang="en-US" smtClean="0">
                        <a:latin typeface="Cambria Math" panose="02040503050406030204" pitchFamily="18" charset="0"/>
                      </a:rPr>
                      <m:t>Δ</m:t>
                    </m:r>
                  </m:oMath>
                </a14:m>
                <a:endParaRPr lang="en-US" b="0" i="0" u="none" strike="noStrike" baseline="0" dirty="0">
                  <a:latin typeface="HelveticaNeue-Light"/>
                </a:endParaRPr>
              </a:p>
              <a:p>
                <a:pPr lvl="1"/>
                <a:r>
                  <a:rPr lang="en-US" b="0" i="0" u="none" strike="noStrike" baseline="0" dirty="0">
                    <a:latin typeface="HelveticaNeue-Light"/>
                  </a:rPr>
                  <a:t>2) the optimization procedure used to perform the maximization</a:t>
                </a:r>
                <a:endParaRPr lang="en-SE" dirty="0"/>
              </a:p>
              <a:p>
                <a:endParaRPr lang="en-SE" dirty="0"/>
              </a:p>
            </p:txBody>
          </p:sp>
        </mc:Choice>
        <mc:Fallback xmlns="">
          <p:sp>
            <p:nvSpPr>
              <p:cNvPr id="3" name="Content Placeholder 2">
                <a:extLst>
                  <a:ext uri="{FF2B5EF4-FFF2-40B4-BE49-F238E27FC236}">
                    <a16:creationId xmlns:a16="http://schemas.microsoft.com/office/drawing/2014/main" id="{1A0B4333-F889-434A-B4C8-C86C39262DC6}"/>
                  </a:ext>
                </a:extLst>
              </p:cNvPr>
              <p:cNvSpPr>
                <a:spLocks noGrp="1" noRot="1" noChangeAspect="1" noMove="1" noResize="1" noEditPoints="1" noAdjustHandles="1" noChangeArrowheads="1" noChangeShapeType="1" noTextEdit="1"/>
              </p:cNvSpPr>
              <p:nvPr>
                <p:ph idx="1"/>
              </p:nvPr>
            </p:nvSpPr>
            <p:spPr>
              <a:xfrm>
                <a:off x="457200" y="1196752"/>
                <a:ext cx="8229600" cy="2664296"/>
              </a:xfrm>
              <a:blipFill>
                <a:blip r:embed="rId3"/>
                <a:stretch>
                  <a:fillRect l="-1185" t="-16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1D450F0-B96F-48C1-88CF-79905EE2C56A}"/>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11" name="Picture 10">
            <a:extLst>
              <a:ext uri="{FF2B5EF4-FFF2-40B4-BE49-F238E27FC236}">
                <a16:creationId xmlns:a16="http://schemas.microsoft.com/office/drawing/2014/main" id="{29BC775F-7AD9-407E-95B4-C08D142BCF9A}"/>
              </a:ext>
            </a:extLst>
          </p:cNvPr>
          <p:cNvPicPr>
            <a:picLocks noChangeAspect="1"/>
          </p:cNvPicPr>
          <p:nvPr/>
        </p:nvPicPr>
        <p:blipFill>
          <a:blip r:embed="rId4"/>
          <a:stretch>
            <a:fillRect/>
          </a:stretch>
        </p:blipFill>
        <p:spPr>
          <a:xfrm>
            <a:off x="1619672" y="3717032"/>
            <a:ext cx="4689112" cy="3057478"/>
          </a:xfrm>
          <a:prstGeom prst="rect">
            <a:avLst/>
          </a:prstGeom>
        </p:spPr>
      </p:pic>
    </p:spTree>
    <p:extLst>
      <p:ext uri="{BB962C8B-B14F-4D97-AF65-F5344CB8AC3E}">
        <p14:creationId xmlns:p14="http://schemas.microsoft.com/office/powerpoint/2010/main" val="318894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1487-8DF5-437E-8095-009E2669E96F}"/>
              </a:ext>
            </a:extLst>
          </p:cNvPr>
          <p:cNvSpPr>
            <a:spLocks noGrp="1"/>
          </p:cNvSpPr>
          <p:nvPr>
            <p:ph type="title"/>
          </p:nvPr>
        </p:nvSpPr>
        <p:spPr/>
        <p:txBody>
          <a:bodyPr/>
          <a:lstStyle/>
          <a:p>
            <a:r>
              <a:rPr lang="en-US" sz="4000" dirty="0">
                <a:solidFill>
                  <a:schemeClr val="tx1"/>
                </a:solidFill>
              </a:rPr>
              <a:t>Adversarial Example Construction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ECD8C1-A2BD-44A3-8C8D-87DD3517D23C}"/>
                  </a:ext>
                </a:extLst>
              </p:cNvPr>
              <p:cNvSpPr>
                <a:spLocks noGrp="1"/>
              </p:cNvSpPr>
              <p:nvPr>
                <p:ph idx="1"/>
              </p:nvPr>
            </p:nvSpPr>
            <p:spPr>
              <a:xfrm>
                <a:off x="457200" y="1295400"/>
                <a:ext cx="8229600" cy="2421632"/>
              </a:xfrm>
            </p:spPr>
            <p:txBody>
              <a:bodyPr>
                <a:normAutofit/>
              </a:bodyPr>
              <a:lstStyle/>
              <a:p>
                <a:r>
                  <a:rPr lang="en-US" dirty="0">
                    <a:solidFill>
                      <a:schemeClr val="tx1"/>
                    </a:solidFill>
                  </a:rPr>
                  <a:t>We solve </a:t>
                </a:r>
                <a14:m>
                  <m:oMath xmlns:m="http://schemas.openxmlformats.org/officeDocument/2006/math">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max</m:t>
                            </m:r>
                          </m:e>
                          <m:lim>
                            <m:r>
                              <a:rPr lang="en-US" b="0" i="1" smtClean="0">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Δ</m:t>
                            </m:r>
                          </m:lim>
                        </m:limLow>
                      </m:fName>
                      <m:e>
                        <m:r>
                          <m:rPr>
                            <m:sty m:val="p"/>
                          </m:rPr>
                          <a:rPr lang="en-US" b="0" i="0" smtClean="0">
                            <a:solidFill>
                              <a:schemeClr val="tx1"/>
                            </a:solidFill>
                            <a:latin typeface="Cambria Math" panose="02040503050406030204" pitchFamily="18" charset="0"/>
                          </a:rPr>
                          <m:t>Loss</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m:t>
                        </m:r>
                      </m:e>
                    </m:func>
                  </m:oMath>
                </a14:m>
                <a:r>
                  <a:rPr lang="en-US" dirty="0">
                    <a:solidFill>
                      <a:schemeClr val="tx1"/>
                    </a:solidFill>
                  </a:rPr>
                  <a:t> by constructing adversarial examples via local search</a:t>
                </a:r>
                <a:endParaRPr lang="en-US" sz="2800" dirty="0">
                  <a:solidFill>
                    <a:schemeClr val="tx1"/>
                  </a:solidFill>
                </a:endParaRPr>
              </a:p>
            </p:txBody>
          </p:sp>
        </mc:Choice>
        <mc:Fallback xmlns="">
          <p:sp>
            <p:nvSpPr>
              <p:cNvPr id="3" name="Content Placeholder 2">
                <a:extLst>
                  <a:ext uri="{FF2B5EF4-FFF2-40B4-BE49-F238E27FC236}">
                    <a16:creationId xmlns:a16="http://schemas.microsoft.com/office/drawing/2014/main" id="{BDECD8C1-A2BD-44A3-8C8D-87DD3517D23C}"/>
                  </a:ext>
                </a:extLst>
              </p:cNvPr>
              <p:cNvSpPr>
                <a:spLocks noGrp="1" noRot="1" noChangeAspect="1" noMove="1" noResize="1" noEditPoints="1" noAdjustHandles="1" noChangeArrowheads="1" noChangeShapeType="1" noTextEdit="1"/>
              </p:cNvSpPr>
              <p:nvPr>
                <p:ph idx="1"/>
              </p:nvPr>
            </p:nvSpPr>
            <p:spPr>
              <a:xfrm>
                <a:off x="457200" y="1295400"/>
                <a:ext cx="8229600" cy="2421632"/>
              </a:xfrm>
              <a:blipFill>
                <a:blip r:embed="rId3"/>
                <a:stretch>
                  <a:fillRect l="-1704" t="-35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4256FA6-70E6-49DD-8607-0CBADD276153}"/>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10" name="Picture 9">
            <a:extLst>
              <a:ext uri="{FF2B5EF4-FFF2-40B4-BE49-F238E27FC236}">
                <a16:creationId xmlns:a16="http://schemas.microsoft.com/office/drawing/2014/main" id="{B833FD86-E04B-4DD2-A20A-6A911D60EC0A}"/>
              </a:ext>
            </a:extLst>
          </p:cNvPr>
          <p:cNvPicPr>
            <a:picLocks noChangeAspect="1"/>
          </p:cNvPicPr>
          <p:nvPr/>
        </p:nvPicPr>
        <p:blipFill>
          <a:blip r:embed="rId4"/>
          <a:stretch>
            <a:fillRect/>
          </a:stretch>
        </p:blipFill>
        <p:spPr>
          <a:xfrm>
            <a:off x="25957" y="3127485"/>
            <a:ext cx="4338482" cy="2814955"/>
          </a:xfrm>
          <a:prstGeom prst="rect">
            <a:avLst/>
          </a:prstGeom>
        </p:spPr>
      </p:pic>
      <p:pic>
        <p:nvPicPr>
          <p:cNvPr id="5" name="Picture 4">
            <a:extLst>
              <a:ext uri="{FF2B5EF4-FFF2-40B4-BE49-F238E27FC236}">
                <a16:creationId xmlns:a16="http://schemas.microsoft.com/office/drawing/2014/main" id="{D10131BC-633C-76AB-1BA7-43927704ECD3}"/>
              </a:ext>
            </a:extLst>
          </p:cNvPr>
          <p:cNvPicPr>
            <a:picLocks noChangeAspect="1"/>
          </p:cNvPicPr>
          <p:nvPr/>
        </p:nvPicPr>
        <p:blipFill>
          <a:blip r:embed="rId5"/>
          <a:stretch>
            <a:fillRect/>
          </a:stretch>
        </p:blipFill>
        <p:spPr>
          <a:xfrm>
            <a:off x="4424231" y="3068960"/>
            <a:ext cx="4530718" cy="2932004"/>
          </a:xfrm>
          <a:prstGeom prst="rect">
            <a:avLst/>
          </a:prstGeom>
        </p:spPr>
      </p:pic>
    </p:spTree>
    <p:extLst>
      <p:ext uri="{BB962C8B-B14F-4D97-AF65-F5344CB8AC3E}">
        <p14:creationId xmlns:p14="http://schemas.microsoft.com/office/powerpoint/2010/main" val="309019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3B54-6F29-443C-90F6-5CC535FEDF6A}"/>
              </a:ext>
            </a:extLst>
          </p:cNvPr>
          <p:cNvSpPr>
            <a:spLocks noGrp="1"/>
          </p:cNvSpPr>
          <p:nvPr>
            <p:ph type="title"/>
          </p:nvPr>
        </p:nvSpPr>
        <p:spPr/>
        <p:txBody>
          <a:bodyPr/>
          <a:lstStyle/>
          <a:p>
            <a:r>
              <a:rPr lang="en-US" dirty="0"/>
              <a:t>Local Search</a:t>
            </a:r>
            <a:endParaRPr lang="en-SE" dirty="0"/>
          </a:p>
        </p:txBody>
      </p:sp>
      <p:sp>
        <p:nvSpPr>
          <p:cNvPr id="3" name="Content Placeholder 2">
            <a:extLst>
              <a:ext uri="{FF2B5EF4-FFF2-40B4-BE49-F238E27FC236}">
                <a16:creationId xmlns:a16="http://schemas.microsoft.com/office/drawing/2014/main" id="{1AAA6720-E469-4250-81CB-282C071C87DD}"/>
              </a:ext>
            </a:extLst>
          </p:cNvPr>
          <p:cNvSpPr>
            <a:spLocks noGrp="1"/>
          </p:cNvSpPr>
          <p:nvPr>
            <p:ph idx="1"/>
          </p:nvPr>
        </p:nvSpPr>
        <p:spPr>
          <a:xfrm>
            <a:off x="457200" y="1143000"/>
            <a:ext cx="8229600" cy="2141984"/>
          </a:xfrm>
        </p:spPr>
        <p:txBody>
          <a:bodyPr>
            <a:normAutofit fontScale="77500" lnSpcReduction="20000"/>
          </a:bodyPr>
          <a:lstStyle/>
          <a:p>
            <a:r>
              <a:rPr lang="en-US" dirty="0"/>
              <a:t>The loss landscape of a NN is highly non-convex, inner maximization problem is difficult to solve exactly</a:t>
            </a:r>
          </a:p>
          <a:p>
            <a:r>
              <a:rPr lang="en-US" dirty="0"/>
              <a:t>We can find an approximate solution using gradient-based methods, similar to deep learning training</a:t>
            </a:r>
            <a:endParaRPr lang="en-SE" dirty="0"/>
          </a:p>
        </p:txBody>
      </p:sp>
      <p:sp>
        <p:nvSpPr>
          <p:cNvPr id="4" name="Slide Number Placeholder 3">
            <a:extLst>
              <a:ext uri="{FF2B5EF4-FFF2-40B4-BE49-F238E27FC236}">
                <a16:creationId xmlns:a16="http://schemas.microsoft.com/office/drawing/2014/main" id="{BDC6964E-D622-467B-96C0-758933D8A1B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8" name="Picture 7">
            <a:extLst>
              <a:ext uri="{FF2B5EF4-FFF2-40B4-BE49-F238E27FC236}">
                <a16:creationId xmlns:a16="http://schemas.microsoft.com/office/drawing/2014/main" id="{D8054E84-28EB-46C6-841B-1578618296E8}"/>
              </a:ext>
            </a:extLst>
          </p:cNvPr>
          <p:cNvPicPr>
            <a:picLocks noChangeAspect="1"/>
          </p:cNvPicPr>
          <p:nvPr/>
        </p:nvPicPr>
        <p:blipFill>
          <a:blip r:embed="rId2"/>
          <a:stretch>
            <a:fillRect/>
          </a:stretch>
        </p:blipFill>
        <p:spPr>
          <a:xfrm>
            <a:off x="2663788" y="2882126"/>
            <a:ext cx="3816424" cy="3867480"/>
          </a:xfrm>
          <a:prstGeom prst="rect">
            <a:avLst/>
          </a:prstGeom>
        </p:spPr>
      </p:pic>
    </p:spTree>
    <p:extLst>
      <p:ext uri="{BB962C8B-B14F-4D97-AF65-F5344CB8AC3E}">
        <p14:creationId xmlns:p14="http://schemas.microsoft.com/office/powerpoint/2010/main" val="303334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1E-47EE-4A54-8290-535F5406B9DB}"/>
              </a:ext>
            </a:extLst>
          </p:cNvPr>
          <p:cNvSpPr>
            <a:spLocks noGrp="1"/>
          </p:cNvSpPr>
          <p:nvPr>
            <p:ph type="title"/>
          </p:nvPr>
        </p:nvSpPr>
        <p:spPr>
          <a:xfrm>
            <a:off x="899592" y="274638"/>
            <a:ext cx="7787208" cy="868362"/>
          </a:xfrm>
        </p:spPr>
        <p:txBody>
          <a:bodyPr/>
          <a:lstStyle/>
          <a:p>
            <a:r>
              <a:rPr lang="en-US" sz="3200" b="0" dirty="0"/>
              <a:t>Model </a:t>
            </a:r>
            <a:r>
              <a:rPr lang="en-US" sz="3200" dirty="0"/>
              <a:t>Training </a:t>
            </a:r>
            <a:r>
              <a:rPr lang="en-US" sz="3200" b="0" dirty="0"/>
              <a:t>vs. Local Search for Adversarial Input Generation</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4DAE1B-0644-4B4E-B816-0D2F47CB90E2}"/>
                  </a:ext>
                </a:extLst>
              </p:cNvPr>
              <p:cNvSpPr>
                <a:spLocks noGrp="1"/>
              </p:cNvSpPr>
              <p:nvPr>
                <p:ph idx="1"/>
              </p:nvPr>
            </p:nvSpPr>
            <p:spPr>
              <a:xfrm>
                <a:off x="156360" y="1268760"/>
                <a:ext cx="5832644" cy="5400600"/>
              </a:xfrm>
            </p:spPr>
            <p:txBody>
              <a:bodyPr>
                <a:normAutofit fontScale="85000" lnSpcReduction="20000"/>
              </a:bodyPr>
              <a:lstStyle/>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model training: </a:t>
                </a:r>
                <a:r>
                  <a:rPr lang="en-US" b="0" dirty="0"/>
                  <a:t>gradient </a:t>
                </a:r>
                <a:r>
                  <a:rPr lang="en-US" b="0" dirty="0">
                    <a:solidFill>
                      <a:srgbClr val="FF0000"/>
                    </a:solidFill>
                  </a:rPr>
                  <a:t>descent</a:t>
                </a:r>
                <a:r>
                  <a:rPr lang="en-US" b="0"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r>
                      <a:rPr lang="en-US" b="0" i="1" smtClean="0">
                        <a:solidFill>
                          <a:schemeClr val="tx1"/>
                        </a:solidFill>
                        <a:latin typeface="Cambria Math" panose="02040503050406030204" pitchFamily="18" charset="0"/>
                      </a:rPr>
                      <m:t>−</m:t>
                    </m:r>
                    <m:r>
                      <a:rPr lang="en-US" i="1">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m:rPr>
                        <m:sty m:val="p"/>
                      </m:rPr>
                      <a:rPr lang="en-US" b="0" i="0" smtClean="0">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endParaRPr lang="en-US" dirty="0"/>
              </a:p>
              <a:p>
                <a:pPr lvl="1"/>
                <a:r>
                  <a:rPr lang="en-US" dirty="0"/>
                  <a:t>Update </a:t>
                </a:r>
                <a:r>
                  <a:rPr lang="en-US" dirty="0">
                    <a:solidFill>
                      <a:srgbClr val="FF0000"/>
                    </a:solidFill>
                  </a:rPr>
                  <a:t>model params </a:t>
                </a:r>
                <a14:m>
                  <m:oMath xmlns:m="http://schemas.openxmlformats.org/officeDocument/2006/math">
                    <m:r>
                      <a:rPr lang="en-US" i="1">
                        <a:solidFill>
                          <a:srgbClr val="FF0000"/>
                        </a:solidFill>
                        <a:latin typeface="Cambria Math" panose="02040503050406030204" pitchFamily="18" charset="0"/>
                      </a:rPr>
                      <m:t>𝜃</m:t>
                    </m:r>
                  </m:oMath>
                </a14:m>
                <a:r>
                  <a:rPr lang="en-US" dirty="0"/>
                  <a:t> by following the gradient </a:t>
                </a:r>
                <a:r>
                  <a:rPr lang="en-US" dirty="0">
                    <a:solidFill>
                      <a:srgbClr val="FF0000"/>
                    </a:solidFill>
                  </a:rPr>
                  <a:t>downhill</a:t>
                </a:r>
                <a:r>
                  <a:rPr lang="en-US" dirty="0"/>
                  <a:t>, in order to </a:t>
                </a:r>
                <a:r>
                  <a:rPr lang="en-US" dirty="0">
                    <a:solidFill>
                      <a:srgbClr val="FF0000"/>
                    </a:solidFill>
                  </a:rPr>
                  <a:t>decrease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14:m>
                  <m:oMath xmlns:m="http://schemas.openxmlformats.org/officeDocument/2006/math">
                    <m:r>
                      <a:rPr lang="en-US" i="1">
                        <a:latin typeface="Cambria Math" panose="02040503050406030204" pitchFamily="18" charset="0"/>
                      </a:rPr>
                      <m:t>𝛼</m:t>
                    </m:r>
                  </m:oMath>
                </a14:m>
                <a:r>
                  <a:rPr lang="en-US" dirty="0"/>
                  <a:t> is the Learning Rate)</a:t>
                </a:r>
              </a:p>
              <a:p>
                <a:r>
                  <a:rPr lang="en-US" dirty="0"/>
                  <a:t>To solve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r>
                  <a:rPr lang="en-US" dirty="0"/>
                  <a:t> for adversarial input generation: gradient </a:t>
                </a:r>
                <a:r>
                  <a:rPr lang="en-US" dirty="0">
                    <a:solidFill>
                      <a:srgbClr val="FF0000"/>
                    </a:solidFill>
                  </a:rPr>
                  <a:t>ascent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SE" dirty="0"/>
              </a:p>
              <a:p>
                <a:pPr lvl="1"/>
                <a:r>
                  <a:rPr lang="en-US" dirty="0"/>
                  <a:t>Update </a:t>
                </a:r>
                <a:r>
                  <a:rPr lang="en-US" dirty="0">
                    <a:solidFill>
                      <a:srgbClr val="FF0000"/>
                    </a:solidFill>
                  </a:rPr>
                  <a:t>input </a:t>
                </a:r>
                <a14:m>
                  <m:oMath xmlns:m="http://schemas.openxmlformats.org/officeDocument/2006/math">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𝛿</m:t>
                    </m:r>
                  </m:oMath>
                </a14:m>
                <a:r>
                  <a:rPr lang="en-US" dirty="0">
                    <a:solidFill>
                      <a:srgbClr val="FF0000"/>
                    </a:solidFill>
                  </a:rPr>
                  <a:t> </a:t>
                </a:r>
                <a:r>
                  <a:rPr lang="en-US" dirty="0"/>
                  <a:t>by following the gradient </a:t>
                </a:r>
                <a:r>
                  <a:rPr lang="en-US" dirty="0">
                    <a:solidFill>
                      <a:srgbClr val="FF0000"/>
                    </a:solidFill>
                  </a:rPr>
                  <a:t>uphill</a:t>
                </a:r>
                <a:r>
                  <a:rPr lang="en-US" dirty="0"/>
                  <a:t>, in order to </a:t>
                </a:r>
                <a:r>
                  <a:rPr lang="en-US" dirty="0">
                    <a:solidFill>
                      <a:srgbClr val="FF0000"/>
                    </a:solidFill>
                  </a:rPr>
                  <a:t>increase</a:t>
                </a:r>
                <a:r>
                  <a:rPr lang="en-US" dirty="0"/>
                  <a:t> </a:t>
                </a:r>
                <a14:m>
                  <m:oMath xmlns:m="http://schemas.openxmlformats.org/officeDocument/2006/math">
                    <m:r>
                      <m:rPr>
                        <m:sty m:val="p"/>
                      </m:rPr>
                      <a:rPr lang="en-US">
                        <a:latin typeface="Cambria Math" panose="02040503050406030204" pitchFamily="18" charset="0"/>
                      </a:rPr>
                      <m:t>Loss</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oMath>
                </a14:m>
                <a:r>
                  <a:rPr lang="en-US" dirty="0"/>
                  <a:t>, </a:t>
                </a:r>
                <a:r>
                  <a:rPr lang="en-US" dirty="0">
                    <a:solidFill>
                      <a:srgbClr val="FF0000"/>
                    </a:solidFill>
                  </a:rPr>
                  <a:t>while ensuring </a:t>
                </a:r>
                <a14:m>
                  <m:oMath xmlns:m="http://schemas.openxmlformats.org/officeDocument/2006/math">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oMath>
                </a14:m>
                <a:r>
                  <a:rPr lang="en-US" dirty="0">
                    <a:solidFill>
                      <a:srgbClr val="FF0000"/>
                    </a:solidFill>
                  </a:rPr>
                  <a:t> </a:t>
                </a:r>
                <a:endParaRPr lang="en-SE" dirty="0"/>
              </a:p>
            </p:txBody>
          </p:sp>
        </mc:Choice>
        <mc:Fallback xmlns="">
          <p:sp>
            <p:nvSpPr>
              <p:cNvPr id="3" name="Content Placeholder 2">
                <a:extLst>
                  <a:ext uri="{FF2B5EF4-FFF2-40B4-BE49-F238E27FC236}">
                    <a16:creationId xmlns:a16="http://schemas.microsoft.com/office/drawing/2014/main" id="{FB4DAE1B-0644-4B4E-B816-0D2F47CB90E2}"/>
                  </a:ext>
                </a:extLst>
              </p:cNvPr>
              <p:cNvSpPr>
                <a:spLocks noGrp="1" noRot="1" noChangeAspect="1" noMove="1" noResize="1" noEditPoints="1" noAdjustHandles="1" noChangeArrowheads="1" noChangeShapeType="1" noTextEdit="1"/>
              </p:cNvSpPr>
              <p:nvPr>
                <p:ph idx="1"/>
              </p:nvPr>
            </p:nvSpPr>
            <p:spPr>
              <a:xfrm>
                <a:off x="156360" y="1268760"/>
                <a:ext cx="5832644" cy="5400600"/>
              </a:xfrm>
              <a:blipFill>
                <a:blip r:embed="rId2"/>
                <a:stretch>
                  <a:fillRect l="-1778" t="-2596" r="-219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6E4BF5-D1D9-49E9-93D4-385883C9804D}"/>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cxnSp>
        <p:nvCxnSpPr>
          <p:cNvPr id="8" name="Straight Arrow Connector 7">
            <a:extLst>
              <a:ext uri="{FF2B5EF4-FFF2-40B4-BE49-F238E27FC236}">
                <a16:creationId xmlns:a16="http://schemas.microsoft.com/office/drawing/2014/main" id="{F0BBFC81-1530-477C-8E0D-AE34100A951F}"/>
              </a:ext>
            </a:extLst>
          </p:cNvPr>
          <p:cNvCxnSpPr/>
          <p:nvPr/>
        </p:nvCxnSpPr>
        <p:spPr bwMode="auto">
          <a:xfrm>
            <a:off x="6660232" y="3460358"/>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51B7E9-06AE-4E68-9CF9-7EAAD776E25D}"/>
              </a:ext>
            </a:extLst>
          </p:cNvPr>
          <p:cNvCxnSpPr>
            <a:cxnSpLocks/>
          </p:cNvCxnSpPr>
          <p:nvPr/>
        </p:nvCxnSpPr>
        <p:spPr bwMode="auto">
          <a:xfrm flipV="1">
            <a:off x="6660232" y="2020198"/>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1603EF-8548-44BC-B693-293C66D8E606}"/>
                  </a:ext>
                </a:extLst>
              </p:cNvPr>
              <p:cNvSpPr txBox="1"/>
              <p:nvPr/>
            </p:nvSpPr>
            <p:spPr>
              <a:xfrm>
                <a:off x="5698615" y="1587471"/>
                <a:ext cx="18539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𝔼</m:t>
                          </m:r>
                        </m:e>
                        <m:sub>
                          <m:d>
                            <m:dPr>
                              <m:ctrlPr>
                                <a:rPr lang="en-US" sz="2000" i="1">
                                  <a:latin typeface="Cambria Math" panose="02040503050406030204" pitchFamily="18" charset="0"/>
                                </a:rPr>
                              </m:ctrlPr>
                            </m:dPr>
                            <m:e>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r>
                            <a:rPr lang="en-US" sz="2000" i="1">
                              <a:latin typeface="Cambria Math" panose="02040503050406030204" pitchFamily="18" charset="0"/>
                            </a:rPr>
                            <m:t>𝐷</m:t>
                          </m:r>
                        </m:sub>
                      </m:sSub>
                      <m:r>
                        <m:rPr>
                          <m:sty m:val="p"/>
                        </m:rPr>
                        <a:rPr lang="en-US" sz="2000">
                          <a:latin typeface="Cambria Math" panose="02040503050406030204" pitchFamily="18" charset="0"/>
                        </a:rPr>
                        <m:t>Loss</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oMath>
                  </m:oMathPara>
                </a14:m>
                <a:endParaRPr lang="en-SE" sz="2000" dirty="0"/>
              </a:p>
            </p:txBody>
          </p:sp>
        </mc:Choice>
        <mc:Fallback xmlns="">
          <p:sp>
            <p:nvSpPr>
              <p:cNvPr id="13" name="TextBox 12">
                <a:extLst>
                  <a:ext uri="{FF2B5EF4-FFF2-40B4-BE49-F238E27FC236}">
                    <a16:creationId xmlns:a16="http://schemas.microsoft.com/office/drawing/2014/main" id="{BA1603EF-8548-44BC-B693-293C66D8E606}"/>
                  </a:ext>
                </a:extLst>
              </p:cNvPr>
              <p:cNvSpPr txBox="1">
                <a:spLocks noRot="1" noChangeAspect="1" noMove="1" noResize="1" noEditPoints="1" noAdjustHandles="1" noChangeArrowheads="1" noChangeShapeType="1" noTextEdit="1"/>
              </p:cNvSpPr>
              <p:nvPr/>
            </p:nvSpPr>
            <p:spPr>
              <a:xfrm>
                <a:off x="5698615" y="1587471"/>
                <a:ext cx="1853952" cy="424283"/>
              </a:xfrm>
              <a:prstGeom prst="rect">
                <a:avLst/>
              </a:prstGeom>
              <a:blipFill>
                <a:blip r:embed="rId3"/>
                <a:stretch>
                  <a:fillRect r="-30921" b="-1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DC5851-1740-4FFC-BF2F-57FB7C296491}"/>
                  </a:ext>
                </a:extLst>
              </p:cNvPr>
              <p:cNvSpPr txBox="1"/>
              <p:nvPr/>
            </p:nvSpPr>
            <p:spPr>
              <a:xfrm>
                <a:off x="8155868" y="3275692"/>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oMath>
                  </m:oMathPara>
                </a14:m>
                <a:endParaRPr lang="en-SE" dirty="0"/>
              </a:p>
            </p:txBody>
          </p:sp>
        </mc:Choice>
        <mc:Fallback xmlns="">
          <p:sp>
            <p:nvSpPr>
              <p:cNvPr id="15" name="TextBox 14">
                <a:extLst>
                  <a:ext uri="{FF2B5EF4-FFF2-40B4-BE49-F238E27FC236}">
                    <a16:creationId xmlns:a16="http://schemas.microsoft.com/office/drawing/2014/main" id="{54DC5851-1740-4FFC-BF2F-57FB7C296491}"/>
                  </a:ext>
                </a:extLst>
              </p:cNvPr>
              <p:cNvSpPr txBox="1">
                <a:spLocks noRot="1" noChangeAspect="1" noMove="1" noResize="1" noEditPoints="1" noAdjustHandles="1" noChangeArrowheads="1" noChangeShapeType="1" noTextEdit="1"/>
              </p:cNvSpPr>
              <p:nvPr/>
            </p:nvSpPr>
            <p:spPr>
              <a:xfrm>
                <a:off x="8155868" y="3275692"/>
                <a:ext cx="1061864" cy="369332"/>
              </a:xfrm>
              <a:prstGeom prst="rect">
                <a:avLst/>
              </a:prstGeom>
              <a:blipFill>
                <a:blip r:embed="rId4"/>
                <a:stretch>
                  <a:fillRect/>
                </a:stretch>
              </a:blipFill>
            </p:spPr>
            <p:txBody>
              <a:bodyPr/>
              <a:lstStyle/>
              <a:p>
                <a:r>
                  <a:rPr lang="en-SE">
                    <a:noFill/>
                  </a:rPr>
                  <a:t> </a:t>
                </a:r>
              </a:p>
            </p:txBody>
          </p:sp>
        </mc:Fallback>
      </mc:AlternateContent>
      <p:sp>
        <p:nvSpPr>
          <p:cNvPr id="21" name="Freeform: Shape 20">
            <a:extLst>
              <a:ext uri="{FF2B5EF4-FFF2-40B4-BE49-F238E27FC236}">
                <a16:creationId xmlns:a16="http://schemas.microsoft.com/office/drawing/2014/main" id="{63973AC1-DF8A-4AAA-83E2-52F77DE8A0A6}"/>
              </a:ext>
            </a:extLst>
          </p:cNvPr>
          <p:cNvSpPr/>
          <p:nvPr/>
        </p:nvSpPr>
        <p:spPr bwMode="auto">
          <a:xfrm>
            <a:off x="6844089" y="2236194"/>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CC135D3E-90BE-4AFC-8541-CD1DB04EF318}"/>
              </a:ext>
            </a:extLst>
          </p:cNvPr>
          <p:cNvCxnSpPr/>
          <p:nvPr/>
        </p:nvCxnSpPr>
        <p:spPr bwMode="auto">
          <a:xfrm>
            <a:off x="7092280" y="2452246"/>
            <a:ext cx="360040" cy="576064"/>
          </a:xfrm>
          <a:prstGeom prst="straightConnector1">
            <a:avLst/>
          </a:prstGeom>
          <a:noFill/>
          <a:ln w="31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8EEAECD9-1F30-4900-BEDE-54C7E131E33A}"/>
              </a:ext>
            </a:extLst>
          </p:cNvPr>
          <p:cNvCxnSpPr/>
          <p:nvPr/>
        </p:nvCxnSpPr>
        <p:spPr bwMode="auto">
          <a:xfrm>
            <a:off x="6660232" y="5836622"/>
            <a:ext cx="1886272" cy="0"/>
          </a:xfrm>
          <a:prstGeom prst="straightConnector1">
            <a:avLst/>
          </a:prstGeom>
          <a:noFill/>
          <a:ln w="12700"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6C8EEBAE-9A26-4BE1-810B-CCD1B01FFC43}"/>
              </a:ext>
            </a:extLst>
          </p:cNvPr>
          <p:cNvCxnSpPr>
            <a:cxnSpLocks/>
          </p:cNvCxnSpPr>
          <p:nvPr/>
        </p:nvCxnSpPr>
        <p:spPr bwMode="auto">
          <a:xfrm flipV="1">
            <a:off x="6660232" y="4396462"/>
            <a:ext cx="0" cy="144016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29D8C-AD1A-4460-90E9-01695FC1AA5B}"/>
                  </a:ext>
                </a:extLst>
              </p:cNvPr>
              <p:cNvSpPr txBox="1"/>
              <p:nvPr/>
            </p:nvSpPr>
            <p:spPr>
              <a:xfrm>
                <a:off x="5698615" y="4003849"/>
                <a:ext cx="20612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Loss</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𝜃</m:t>
                          </m:r>
                        </m:e>
                      </m:d>
                    </m:oMath>
                  </m:oMathPara>
                </a14:m>
                <a:endParaRPr lang="en-SE" sz="2000" dirty="0"/>
              </a:p>
            </p:txBody>
          </p:sp>
        </mc:Choice>
        <mc:Fallback xmlns="">
          <p:sp>
            <p:nvSpPr>
              <p:cNvPr id="27" name="TextBox 26">
                <a:extLst>
                  <a:ext uri="{FF2B5EF4-FFF2-40B4-BE49-F238E27FC236}">
                    <a16:creationId xmlns:a16="http://schemas.microsoft.com/office/drawing/2014/main" id="{3C829D8C-AD1A-4460-90E9-01695FC1AA5B}"/>
                  </a:ext>
                </a:extLst>
              </p:cNvPr>
              <p:cNvSpPr txBox="1">
                <a:spLocks noRot="1" noChangeAspect="1" noMove="1" noResize="1" noEditPoints="1" noAdjustHandles="1" noChangeArrowheads="1" noChangeShapeType="1" noTextEdit="1"/>
              </p:cNvSpPr>
              <p:nvPr/>
            </p:nvSpPr>
            <p:spPr>
              <a:xfrm>
                <a:off x="5698615" y="4003849"/>
                <a:ext cx="2061254" cy="400110"/>
              </a:xfrm>
              <a:prstGeom prst="rect">
                <a:avLst/>
              </a:prstGeom>
              <a:blipFill>
                <a:blip r:embed="rId5"/>
                <a:stretch>
                  <a:fillRect b="-107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BA772F-EA75-4B9D-AA52-E3D69F128D99}"/>
                  </a:ext>
                </a:extLst>
              </p:cNvPr>
              <p:cNvSpPr txBox="1"/>
              <p:nvPr/>
            </p:nvSpPr>
            <p:spPr>
              <a:xfrm>
                <a:off x="8155868" y="5651956"/>
                <a:ext cx="10618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𝛿</m:t>
                      </m:r>
                    </m:oMath>
                  </m:oMathPara>
                </a14:m>
                <a:endParaRPr lang="en-SE" dirty="0"/>
              </a:p>
            </p:txBody>
          </p:sp>
        </mc:Choice>
        <mc:Fallback xmlns="">
          <p:sp>
            <p:nvSpPr>
              <p:cNvPr id="28" name="TextBox 27">
                <a:extLst>
                  <a:ext uri="{FF2B5EF4-FFF2-40B4-BE49-F238E27FC236}">
                    <a16:creationId xmlns:a16="http://schemas.microsoft.com/office/drawing/2014/main" id="{7BBA772F-EA75-4B9D-AA52-E3D69F128D99}"/>
                  </a:ext>
                </a:extLst>
              </p:cNvPr>
              <p:cNvSpPr txBox="1">
                <a:spLocks noRot="1" noChangeAspect="1" noMove="1" noResize="1" noEditPoints="1" noAdjustHandles="1" noChangeArrowheads="1" noChangeShapeType="1" noTextEdit="1"/>
              </p:cNvSpPr>
              <p:nvPr/>
            </p:nvSpPr>
            <p:spPr>
              <a:xfrm>
                <a:off x="8155868" y="5651956"/>
                <a:ext cx="1061864" cy="369332"/>
              </a:xfrm>
              <a:prstGeom prst="rect">
                <a:avLst/>
              </a:prstGeom>
              <a:blipFill>
                <a:blip r:embed="rId6"/>
                <a:stretch>
                  <a:fillRect/>
                </a:stretch>
              </a:blipFill>
            </p:spPr>
            <p:txBody>
              <a:bodyPr/>
              <a:lstStyle/>
              <a:p>
                <a:r>
                  <a:rPr lang="en-SE">
                    <a:noFill/>
                  </a:rPr>
                  <a:t> </a:t>
                </a:r>
              </a:p>
            </p:txBody>
          </p:sp>
        </mc:Fallback>
      </mc:AlternateContent>
      <p:sp>
        <p:nvSpPr>
          <p:cNvPr id="29" name="Freeform: Shape 28">
            <a:extLst>
              <a:ext uri="{FF2B5EF4-FFF2-40B4-BE49-F238E27FC236}">
                <a16:creationId xmlns:a16="http://schemas.microsoft.com/office/drawing/2014/main" id="{C0DBD090-199D-4CC0-8A09-1AA422DE413B}"/>
              </a:ext>
            </a:extLst>
          </p:cNvPr>
          <p:cNvSpPr/>
          <p:nvPr/>
        </p:nvSpPr>
        <p:spPr bwMode="auto">
          <a:xfrm>
            <a:off x="6844089" y="4612458"/>
            <a:ext cx="1518557" cy="947165"/>
          </a:xfrm>
          <a:custGeom>
            <a:avLst/>
            <a:gdLst>
              <a:gd name="connsiteX0" fmla="*/ 0 w 1518557"/>
              <a:gd name="connsiteY0" fmla="*/ 0 h 947165"/>
              <a:gd name="connsiteX1" fmla="*/ 791936 w 1518557"/>
              <a:gd name="connsiteY1" fmla="*/ 947057 h 947165"/>
              <a:gd name="connsiteX2" fmla="*/ 1518557 w 1518557"/>
              <a:gd name="connsiteY2" fmla="*/ 48986 h 947165"/>
            </a:gdLst>
            <a:ahLst/>
            <a:cxnLst>
              <a:cxn ang="0">
                <a:pos x="connsiteX0" y="connsiteY0"/>
              </a:cxn>
              <a:cxn ang="0">
                <a:pos x="connsiteX1" y="connsiteY1"/>
              </a:cxn>
              <a:cxn ang="0">
                <a:pos x="connsiteX2" y="connsiteY2"/>
              </a:cxn>
            </a:cxnLst>
            <a:rect l="l" t="t" r="r" b="b"/>
            <a:pathLst>
              <a:path w="1518557" h="947165">
                <a:moveTo>
                  <a:pt x="0" y="0"/>
                </a:moveTo>
                <a:cubicBezTo>
                  <a:pt x="269421" y="469446"/>
                  <a:pt x="538843" y="938893"/>
                  <a:pt x="791936" y="947057"/>
                </a:cubicBezTo>
                <a:cubicBezTo>
                  <a:pt x="1045029" y="955221"/>
                  <a:pt x="1281793" y="502103"/>
                  <a:pt x="1518557" y="4898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w="3175">
                <a:solidFill>
                  <a:schemeClr val="tx1"/>
                </a:solidFill>
              </a:ln>
              <a:solidFill>
                <a:schemeClr val="tx1"/>
              </a:solidFill>
              <a:effectLst/>
              <a:latin typeface="Arial" charset="0"/>
            </a:endParaRPr>
          </a:p>
        </p:txBody>
      </p:sp>
      <p:cxnSp>
        <p:nvCxnSpPr>
          <p:cNvPr id="30" name="Straight Arrow Connector 29">
            <a:extLst>
              <a:ext uri="{FF2B5EF4-FFF2-40B4-BE49-F238E27FC236}">
                <a16:creationId xmlns:a16="http://schemas.microsoft.com/office/drawing/2014/main" id="{547F0A96-AD78-45AF-BECF-AD0AA4519F41}"/>
              </a:ext>
            </a:extLst>
          </p:cNvPr>
          <p:cNvCxnSpPr/>
          <p:nvPr/>
        </p:nvCxnSpPr>
        <p:spPr bwMode="auto">
          <a:xfrm>
            <a:off x="7092280" y="4828510"/>
            <a:ext cx="360040" cy="576064"/>
          </a:xfrm>
          <a:prstGeom prst="straightConnector1">
            <a:avLst/>
          </a:prstGeom>
          <a:noFill/>
          <a:ln w="3175" cap="flat" cmpd="sng" algn="ctr">
            <a:solidFill>
              <a:schemeClr val="tx1"/>
            </a:solidFill>
            <a:prstDash val="solid"/>
            <a:round/>
            <a:headEnd type="triangle" w="med" len="med"/>
            <a:tailEnd type="none" w="med" len="med"/>
          </a:ln>
          <a:effectLst/>
        </p:spPr>
      </p:cxnSp>
      <p:pic>
        <p:nvPicPr>
          <p:cNvPr id="12" name="Picture 11">
            <a:extLst>
              <a:ext uri="{FF2B5EF4-FFF2-40B4-BE49-F238E27FC236}">
                <a16:creationId xmlns:a16="http://schemas.microsoft.com/office/drawing/2014/main" id="{871980E3-5DA9-46FF-88A8-2B9EA4A2199D}"/>
              </a:ext>
            </a:extLst>
          </p:cNvPr>
          <p:cNvPicPr>
            <a:picLocks noChangeAspect="1"/>
          </p:cNvPicPr>
          <p:nvPr/>
        </p:nvPicPr>
        <p:blipFill>
          <a:blip r:embed="rId7"/>
          <a:stretch>
            <a:fillRect/>
          </a:stretch>
        </p:blipFill>
        <p:spPr>
          <a:xfrm>
            <a:off x="7020272" y="5853511"/>
            <a:ext cx="1252934" cy="244475"/>
          </a:xfrm>
          <a:prstGeom prst="rect">
            <a:avLst/>
          </a:prstGeom>
        </p:spPr>
      </p:pic>
      <p:cxnSp>
        <p:nvCxnSpPr>
          <p:cNvPr id="18" name="Straight Connector 17">
            <a:extLst>
              <a:ext uri="{FF2B5EF4-FFF2-40B4-BE49-F238E27FC236}">
                <a16:creationId xmlns:a16="http://schemas.microsoft.com/office/drawing/2014/main" id="{86F601BC-D6E4-4C90-929B-70F0C1486B47}"/>
              </a:ext>
            </a:extLst>
          </p:cNvPr>
          <p:cNvCxnSpPr/>
          <p:nvPr/>
        </p:nvCxnSpPr>
        <p:spPr bwMode="auto">
          <a:xfrm flipV="1">
            <a:off x="7020272" y="4941168"/>
            <a:ext cx="0" cy="895454"/>
          </a:xfrm>
          <a:prstGeom prst="line">
            <a:avLst/>
          </a:prstGeom>
          <a:noFill/>
          <a:ln w="9525" cap="flat" cmpd="sng" algn="ctr">
            <a:solidFill>
              <a:schemeClr val="tx1"/>
            </a:solidFill>
            <a:prstDash val="sysDash"/>
            <a:round/>
            <a:headEnd type="none" w="med" len="med"/>
            <a:tailEnd type="none" w="med" len="med"/>
          </a:ln>
          <a:effectLst/>
        </p:spPr>
      </p:cxnSp>
      <p:cxnSp>
        <p:nvCxnSpPr>
          <p:cNvPr id="31" name="Straight Connector 30">
            <a:extLst>
              <a:ext uri="{FF2B5EF4-FFF2-40B4-BE49-F238E27FC236}">
                <a16:creationId xmlns:a16="http://schemas.microsoft.com/office/drawing/2014/main" id="{53A706B1-2000-48FA-BE7E-DB65A2F0671E}"/>
              </a:ext>
            </a:extLst>
          </p:cNvPr>
          <p:cNvCxnSpPr>
            <a:cxnSpLocks/>
          </p:cNvCxnSpPr>
          <p:nvPr/>
        </p:nvCxnSpPr>
        <p:spPr bwMode="auto">
          <a:xfrm flipV="1">
            <a:off x="8244408" y="4941168"/>
            <a:ext cx="0" cy="912343"/>
          </a:xfrm>
          <a:prstGeom prst="line">
            <a:avLst/>
          </a:prstGeom>
          <a:noFill/>
          <a:ln w="9525" cap="flat" cmpd="sng" algn="ctr">
            <a:solidFill>
              <a:schemeClr val="tx1"/>
            </a:solidFill>
            <a:prstDash val="sysDash"/>
            <a:round/>
            <a:headEnd type="none" w="med" len="med"/>
            <a:tailEnd type="none" w="med" len="med"/>
          </a:ln>
          <a:effectLst/>
        </p:spPr>
      </p:cxnSp>
      <p:sp>
        <p:nvSpPr>
          <p:cNvPr id="22" name="Rectangle 21">
            <a:extLst>
              <a:ext uri="{FF2B5EF4-FFF2-40B4-BE49-F238E27FC236}">
                <a16:creationId xmlns:a16="http://schemas.microsoft.com/office/drawing/2014/main" id="{77DC0B4F-0A65-4BD4-B737-1E71CF6598D7}"/>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465778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solidFill>
                  <a:srgbClr val="FF0000"/>
                </a:solidFill>
              </a:rPr>
              <a:t>Introduction to adversarial examples</a:t>
            </a:r>
          </a:p>
          <a:p>
            <a:r>
              <a:rPr lang="en-US" dirty="0"/>
              <a:t>Adversarial attack via local search</a:t>
            </a:r>
          </a:p>
          <a:p>
            <a:r>
              <a:rPr lang="en-US" dirty="0"/>
              <a:t>Physically-realizable attacks</a:t>
            </a:r>
          </a:p>
          <a:p>
            <a:r>
              <a:rPr lang="en-US" dirty="0"/>
              <a:t>Training </a:t>
            </a:r>
            <a:r>
              <a:rPr lang="en-US" dirty="0" err="1"/>
              <a:t>adversarially</a:t>
            </a:r>
            <a:r>
              <a:rPr lang="en-US" dirty="0"/>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228413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0A81-B924-4BE2-A3F0-EFC315F5C6DE}"/>
              </a:ext>
            </a:extLst>
          </p:cNvPr>
          <p:cNvSpPr>
            <a:spLocks noGrp="1"/>
          </p:cNvSpPr>
          <p:nvPr>
            <p:ph type="title"/>
          </p:nvPr>
        </p:nvSpPr>
        <p:spPr/>
        <p:txBody>
          <a:bodyPr/>
          <a:lstStyle/>
          <a:p>
            <a:r>
              <a:rPr lang="en-US" dirty="0"/>
              <a:t>Aside: Vector Derivative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C8F0C-7CF0-426D-B80C-BAE72D70CE07}"/>
                  </a:ext>
                </a:extLst>
              </p:cNvPr>
              <p:cNvSpPr>
                <a:spLocks noGrp="1"/>
              </p:cNvSpPr>
              <p:nvPr>
                <p:ph idx="1"/>
              </p:nvPr>
            </p:nvSpPr>
            <p:spPr/>
            <p:txBody>
              <a:bodyPr>
                <a:normAutofit fontScale="85000" lnSpcReduction="20000"/>
              </a:bodyPr>
              <a:lstStyle/>
              <a:p>
                <a:r>
                  <a:rPr lang="en-US" dirty="0"/>
                  <a:t>Consider a scalar (loss)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takes as input a </a:t>
                </a:r>
                <a14:m>
                  <m:oMath xmlns:m="http://schemas.openxmlformats.org/officeDocument/2006/math">
                    <m:r>
                      <a:rPr lang="en-US" i="1" dirty="0" smtClean="0">
                        <a:latin typeface="Cambria Math" panose="02040503050406030204" pitchFamily="18" charset="0"/>
                      </a:rPr>
                      <m:t>𝑛</m:t>
                    </m:r>
                  </m:oMath>
                </a14:m>
                <a:r>
                  <a:rPr lang="en-US" dirty="0"/>
                  <a:t>-dim vector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and returns a scalar value </a:t>
                </a:r>
                <a14:m>
                  <m:oMath xmlns:m="http://schemas.openxmlformats.org/officeDocument/2006/math">
                    <m:r>
                      <a:rPr lang="en-US" i="1">
                        <a:latin typeface="Cambria Math" panose="02040503050406030204" pitchFamily="18" charset="0"/>
                      </a:rPr>
                      <m:t>𝑦</m:t>
                    </m:r>
                  </m:oMath>
                </a14:m>
                <a:r>
                  <a:rPr lang="en-US" dirty="0"/>
                  <a:t>, then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b="0" i="1" dirty="0">
                    <a:latin typeface="Cambria Math" panose="02040503050406030204" pitchFamily="18" charset="0"/>
                  </a:rPr>
                  <a:t> </a:t>
                </a:r>
                <a:r>
                  <a:rPr lang="en-US" dirty="0"/>
                  <a:t>is a </a:t>
                </a:r>
                <a14:m>
                  <m:oMath xmlns:m="http://schemas.openxmlformats.org/officeDocument/2006/math">
                    <m:r>
                      <a:rPr lang="en-US" i="1" dirty="0" smtClean="0">
                        <a:latin typeface="Cambria Math" panose="02040503050406030204" pitchFamily="18" charset="0"/>
                      </a:rPr>
                      <m:t>𝑛</m:t>
                    </m:r>
                  </m:oMath>
                </a14:m>
                <a:r>
                  <a:rPr lang="en-US" dirty="0"/>
                  <a:t>-dim vector: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m:t>
                                  </m:r>
                                </m:e>
                              </m:mr>
                            </m:m>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qAr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en>
                                  </m:f>
                                </m:e>
                              </m:mr>
                              <m:mr>
                                <m:e>
                                  <m:r>
                                    <a:rPr lang="en-US" b="0" i="1" smtClean="0">
                                      <a:latin typeface="Cambria Math" panose="02040503050406030204" pitchFamily="18" charset="0"/>
                                    </a:rPr>
                                    <m:t>…</m:t>
                                  </m:r>
                                </m:e>
                              </m:mr>
                            </m:m>
                          </m:e>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en>
                            </m:f>
                          </m:e>
                        </m:eqArr>
                      </m:e>
                    </m:d>
                  </m:oMath>
                </a14:m>
                <a:endParaRPr lang="en-US" i="1" dirty="0"/>
              </a:p>
              <a:p>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r>
                      <a:rPr lang="en-US" b="0" i="1" smtClean="0">
                        <a:latin typeface="Cambria Math" panose="02040503050406030204" pitchFamily="18" charset="0"/>
                      </a:rPr>
                      <m:t>𝛿</m:t>
                    </m:r>
                  </m:oMath>
                </a14:m>
                <a:r>
                  <a:rPr lang="en-US" dirty="0"/>
                  <a:t> are vectors, e.g., a 128x128 pixel color image is a 128x128x3 tensor, encoded as a vector of size 128*128*3=49152</a:t>
                </a:r>
              </a:p>
            </p:txBody>
          </p:sp>
        </mc:Choice>
        <mc:Fallback xmlns="">
          <p:sp>
            <p:nvSpPr>
              <p:cNvPr id="3" name="Content Placeholder 2">
                <a:extLst>
                  <a:ext uri="{FF2B5EF4-FFF2-40B4-BE49-F238E27FC236}">
                    <a16:creationId xmlns:a16="http://schemas.microsoft.com/office/drawing/2014/main" id="{38FC8F0C-7CF0-426D-B80C-BAE72D70CE07}"/>
                  </a:ext>
                </a:extLst>
              </p:cNvPr>
              <p:cNvSpPr>
                <a:spLocks noGrp="1" noRot="1" noChangeAspect="1" noMove="1" noResize="1" noEditPoints="1" noAdjustHandles="1" noChangeArrowheads="1" noChangeShapeType="1" noTextEdit="1"/>
              </p:cNvSpPr>
              <p:nvPr>
                <p:ph idx="1"/>
              </p:nvPr>
            </p:nvSpPr>
            <p:spPr>
              <a:blipFill>
                <a:blip r:embed="rId2"/>
                <a:stretch>
                  <a:fillRect l="-1259" t="-27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A6AF78C-1F3F-4761-B5C0-07A3C9037AD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1372064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AB01-DF7D-4C3D-83E7-7202CA2030DB}"/>
              </a:ext>
            </a:extLst>
          </p:cNvPr>
          <p:cNvSpPr>
            <a:spLocks noGrp="1"/>
          </p:cNvSpPr>
          <p:nvPr>
            <p:ph type="title"/>
          </p:nvPr>
        </p:nvSpPr>
        <p:spPr/>
        <p:txBody>
          <a:bodyPr/>
          <a:lstStyle/>
          <a:p>
            <a:r>
              <a:rPr lang="en-US" dirty="0"/>
              <a:t>Projected Gradient Descent</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6775E0-34EB-48DD-8FA1-FAB67336CB4E}"/>
                  </a:ext>
                </a:extLst>
              </p:cNvPr>
              <p:cNvSpPr>
                <a:spLocks noGrp="1"/>
              </p:cNvSpPr>
              <p:nvPr>
                <p:ph idx="1"/>
              </p:nvPr>
            </p:nvSpPr>
            <p:spPr>
              <a:xfrm>
                <a:off x="457200" y="1295399"/>
                <a:ext cx="8229600" cy="4509865"/>
              </a:xfrm>
            </p:spPr>
            <p:txBody>
              <a:bodyPr>
                <a:normAutofit/>
              </a:bodyPr>
              <a:lstStyle/>
              <a:p>
                <a:r>
                  <a:rPr lang="en-US" b="0" i="0" u="none" strike="noStrike" baseline="0" dirty="0">
                    <a:solidFill>
                      <a:schemeClr val="tx1"/>
                    </a:solidFill>
                    <a:latin typeface="HelveticaNeue-Light"/>
                  </a:rPr>
                  <a:t>Take </a:t>
                </a:r>
                <a:r>
                  <a:rPr lang="en-US" dirty="0">
                    <a:latin typeface="HelveticaNeue-Light"/>
                  </a:rPr>
                  <a:t>a </a:t>
                </a:r>
                <a:r>
                  <a:rPr lang="en-US" b="0" i="0" u="none" strike="noStrike" baseline="0" dirty="0">
                    <a:solidFill>
                      <a:schemeClr val="tx1"/>
                    </a:solidFill>
                    <a:latin typeface="HelveticaNeue-Light"/>
                  </a:rPr>
                  <a:t>gradient step, and if you have stepped outside of the feasible</a:t>
                </a:r>
                <a:r>
                  <a:rPr lang="en-US" b="0" i="0" u="none" strike="noStrike" dirty="0">
                    <a:solidFill>
                      <a:schemeClr val="tx1"/>
                    </a:solidFill>
                    <a:latin typeface="HelveticaNeue-Light"/>
                  </a:rPr>
                  <a:t> set,</a:t>
                </a:r>
                <a:r>
                  <a:rPr lang="en-US" b="0" i="0" u="none" strike="noStrike" baseline="0" dirty="0">
                    <a:solidFill>
                      <a:schemeClr val="tx1"/>
                    </a:solidFill>
                    <a:latin typeface="HelveticaNeue-Light"/>
                  </a:rPr>
                  <a:t> project back into the feasible set: </a:t>
                </a:r>
                <a14:m>
                  <m:oMath xmlns:m="http://schemas.openxmlformats.org/officeDocument/2006/math">
                    <m:r>
                      <m:rPr>
                        <m:sty m:val="p"/>
                      </m:rPr>
                      <a:rPr lang="en-US">
                        <a:solidFill>
                          <a:schemeClr val="tx1"/>
                        </a:solidFill>
                        <a:latin typeface="Cambria Math" panose="02040503050406030204" pitchFamily="18" charset="0"/>
                      </a:rPr>
                      <m:t>Δ</m:t>
                    </m:r>
                  </m:oMath>
                </a14:m>
                <a:r>
                  <a:rPr lang="en-US" b="0" i="0" u="none" strike="noStrike" baseline="0" dirty="0">
                    <a:solidFill>
                      <a:schemeClr val="tx1"/>
                    </a:solidFill>
                    <a:latin typeface="CambriaMath"/>
                  </a:rPr>
                  <a:t>: </a:t>
                </a:r>
                <a14:m>
                  <m:oMath xmlns:m="http://schemas.openxmlformats.org/officeDocument/2006/math">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𝒫</m:t>
                        </m:r>
                      </m:e>
                      <m:sub>
                        <m:r>
                          <m:rPr>
                            <m:sty m:val="p"/>
                          </m:rPr>
                          <a:rPr lang="en-US" b="0" i="0" dirty="0" smtClean="0">
                            <a:solidFill>
                              <a:schemeClr val="tx1"/>
                            </a:solidFill>
                            <a:latin typeface="Cambria Math" panose="02040503050406030204" pitchFamily="18" charset="0"/>
                          </a:rPr>
                          <m:t>Δ</m:t>
                        </m:r>
                      </m:sub>
                    </m:sSub>
                    <m:d>
                      <m:dPr>
                        <m:ctrlPr>
                          <a:rPr lang="en-US" b="0" i="1" dirty="0"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𝛿</m:t>
                            </m:r>
                          </m:sub>
                        </m:sSub>
                        <m:r>
                          <m:rPr>
                            <m:sty m:val="p"/>
                          </m:rPr>
                          <a:rPr lang="en-US" b="0" i="0" smtClean="0">
                            <a:solidFill>
                              <a:schemeClr val="tx1"/>
                            </a:solidFill>
                            <a:latin typeface="Cambria Math" panose="02040503050406030204" pitchFamily="18" charset="0"/>
                          </a:rPr>
                          <m:t>Loss</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𝛿</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𝜃</m:t>
                            </m:r>
                          </m:e>
                        </m:d>
                      </m:e>
                    </m:d>
                  </m:oMath>
                </a14:m>
                <a:endParaRPr lang="en-US" b="0" i="0" dirty="0">
                  <a:solidFill>
                    <a:schemeClr val="tx1"/>
                  </a:solidFill>
                  <a:latin typeface="CambriaMath"/>
                </a:endParaRPr>
              </a:p>
              <a:p>
                <a:pPr lvl="1"/>
                <a:r>
                  <a:rPr lang="en-US" dirty="0"/>
                  <a:t>Input image </a:t>
                </a:r>
                <a14:m>
                  <m:oMath xmlns:m="http://schemas.openxmlformats.org/officeDocument/2006/math">
                    <m:r>
                      <a:rPr lang="en-US" i="1" smtClean="0">
                        <a:latin typeface="Cambria Math" panose="02040503050406030204" pitchFamily="18" charset="0"/>
                      </a:rPr>
                      <m:t>𝑥</m:t>
                    </m:r>
                  </m:oMath>
                </a14:m>
                <a:r>
                  <a:rPr lang="en-US" i="1" dirty="0">
                    <a:latin typeface="Cambria Math" panose="02040503050406030204" pitchFamily="18" charset="0"/>
                  </a:rPr>
                  <a:t> </a:t>
                </a:r>
                <a:r>
                  <a:rPr lang="en-US" sz="2800" dirty="0"/>
                  <a:t>is a constant; perturbation </a:t>
                </a:r>
                <a14:m>
                  <m:oMath xmlns:m="http://schemas.openxmlformats.org/officeDocument/2006/math">
                    <m:r>
                      <a:rPr lang="en-US" sz="2800" i="1">
                        <a:latin typeface="Cambria Math" panose="02040503050406030204" pitchFamily="18" charset="0"/>
                      </a:rPr>
                      <m:t>𝛿</m:t>
                    </m:r>
                  </m:oMath>
                </a14:m>
                <a:r>
                  <a:rPr lang="en-US" sz="2800" dirty="0"/>
                  <a:t> is the optimization variable. Hence we take derivative </a:t>
                </a:r>
                <a:r>
                  <a:rPr lang="en-US" sz="2800" dirty="0" err="1"/>
                  <a:t>w.r.t.</a:t>
                </a:r>
                <a:r>
                  <a:rPr lang="en-US" sz="2800" dirty="0"/>
                  <a:t> </a:t>
                </a:r>
                <a14:m>
                  <m:oMath xmlns:m="http://schemas.openxmlformats.org/officeDocument/2006/math">
                    <m:r>
                      <a:rPr lang="en-US" i="1">
                        <a:latin typeface="Cambria Math" panose="02040503050406030204" pitchFamily="18" charset="0"/>
                      </a:rPr>
                      <m:t>𝛿</m:t>
                    </m:r>
                  </m:oMath>
                </a14:m>
                <a:r>
                  <a:rPr lang="en-US" sz="2800" dirty="0"/>
                  <a:t>: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i="1">
                            <a:latin typeface="Cambria Math" panose="02040503050406030204" pitchFamily="18" charset="0"/>
                          </a:rPr>
                          <m:t>𝛿</m:t>
                        </m:r>
                      </m:sub>
                    </m:sSub>
                    <m:r>
                      <m:rPr>
                        <m:sty m:val="p"/>
                      </m:rPr>
                      <a:rPr lang="en-US" sz="2800" b="0" i="0" smtClean="0">
                        <a:latin typeface="Cambria Math" panose="02040503050406030204" pitchFamily="18" charset="0"/>
                      </a:rPr>
                      <m:t>Loss</m:t>
                    </m:r>
                    <m:r>
                      <a:rPr lang="en-US" sz="2800" b="0" i="1" smtClean="0">
                        <a:latin typeface="Cambria Math" panose="02040503050406030204" pitchFamily="18" charset="0"/>
                      </a:rPr>
                      <m:t>()</m:t>
                    </m:r>
                  </m:oMath>
                </a14:m>
                <a:endParaRPr lang="en-US" sz="2800" dirty="0"/>
              </a:p>
              <a:p>
                <a:pPr marL="457200" lvl="1" indent="0">
                  <a:buNone/>
                </a:pPr>
                <a:endParaRPr lang="en-US" b="0" i="0" dirty="0">
                  <a:solidFill>
                    <a:schemeClr val="tx1"/>
                  </a:solidFill>
                  <a:latin typeface="CambriaMath"/>
                </a:endParaRPr>
              </a:p>
            </p:txBody>
          </p:sp>
        </mc:Choice>
        <mc:Fallback xmlns="">
          <p:sp>
            <p:nvSpPr>
              <p:cNvPr id="3" name="Content Placeholder 2">
                <a:extLst>
                  <a:ext uri="{FF2B5EF4-FFF2-40B4-BE49-F238E27FC236}">
                    <a16:creationId xmlns:a16="http://schemas.microsoft.com/office/drawing/2014/main" id="{156775E0-34EB-48DD-8FA1-FAB67336CB4E}"/>
                  </a:ext>
                </a:extLst>
              </p:cNvPr>
              <p:cNvSpPr>
                <a:spLocks noGrp="1" noRot="1" noChangeAspect="1" noMove="1" noResize="1" noEditPoints="1" noAdjustHandles="1" noChangeArrowheads="1" noChangeShapeType="1" noTextEdit="1"/>
              </p:cNvSpPr>
              <p:nvPr>
                <p:ph idx="1"/>
              </p:nvPr>
            </p:nvSpPr>
            <p:spPr>
              <a:xfrm>
                <a:off x="457200" y="1295399"/>
                <a:ext cx="8229600" cy="4509865"/>
              </a:xfrm>
              <a:blipFill>
                <a:blip r:embed="rId3"/>
                <a:stretch>
                  <a:fillRect l="-1704" t="-1622"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87F7068-091A-4933-B85B-850137C46900}"/>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3640769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1582-FDD2-446C-987D-5EBE78BC72CB}"/>
              </a:ext>
            </a:extLst>
          </p:cNvPr>
          <p:cNvSpPr>
            <a:spLocks noGrp="1"/>
          </p:cNvSpPr>
          <p:nvPr>
            <p:ph type="title"/>
          </p:nvPr>
        </p:nvSpPr>
        <p:spPr/>
        <p:txBody>
          <a:bodyPr/>
          <a:lstStyle/>
          <a:p>
            <a:r>
              <a:rPr lang="en-US" dirty="0"/>
              <a:t>Fast Gradient Sign Method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5614EA-E896-4CD5-9477-F8566D6622E0}"/>
                  </a:ext>
                </a:extLst>
              </p:cNvPr>
              <p:cNvSpPr>
                <a:spLocks noGrp="1"/>
              </p:cNvSpPr>
              <p:nvPr>
                <p:ph idx="1"/>
              </p:nvPr>
            </p:nvSpPr>
            <p:spPr>
              <a:xfrm>
                <a:off x="251534" y="1295399"/>
                <a:ext cx="5513496" cy="5373957"/>
              </a:xfrm>
            </p:spPr>
            <p:txBody>
              <a:bodyPr>
                <a:normAutofit fontScale="70000" lnSpcReduction="20000"/>
              </a:bodyPr>
              <a:lstStyle/>
              <a:p>
                <a:r>
                  <a:rPr lang="en-US" dirty="0"/>
                  <a:t>Consider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norm bound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Δ</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oMath>
                </a14:m>
                <a:r>
                  <a:rPr lang="en-US" dirty="0"/>
                  <a:t>. Projection operator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corresponds to clipping values of </a:t>
                </a:r>
                <a14:m>
                  <m:oMath xmlns:m="http://schemas.openxmlformats.org/officeDocument/2006/math">
                    <m:r>
                      <a:rPr lang="en-US" i="1">
                        <a:latin typeface="Cambria Math" panose="02040503050406030204" pitchFamily="18" charset="0"/>
                      </a:rPr>
                      <m:t>𝛿</m:t>
                    </m:r>
                  </m:oMath>
                </a14:m>
                <a:r>
                  <a:rPr lang="en-US" dirty="0"/>
                  <a:t> to lie within the range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𝜖</m:t>
                    </m:r>
                    <m:r>
                      <a:rPr lang="en-US" b="0" i="1" smtClean="0">
                        <a:latin typeface="Cambria Math" panose="02040503050406030204" pitchFamily="18" charset="0"/>
                      </a:rPr>
                      <m:t>,</m:t>
                    </m:r>
                    <m:r>
                      <a:rPr lang="en-US" i="1">
                        <a:latin typeface="Cambria Math" panose="02040503050406030204" pitchFamily="18" charset="0"/>
                      </a:rPr>
                      <m:t>𝜖</m:t>
                    </m:r>
                    <m:r>
                      <a:rPr lang="en-US" b="0" i="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r>
                      <a:rPr lang="en-US" b="0" i="1" dirty="0" smtClean="0">
                        <a:latin typeface="Cambria Math" panose="02040503050406030204" pitchFamily="18" charset="0"/>
                      </a:rPr>
                      <m:t>(</m:t>
                    </m:r>
                    <m:r>
                      <a:rPr lang="en-US" i="1" dirty="0">
                        <a:latin typeface="Cambria Math" panose="02040503050406030204" pitchFamily="18" charset="0"/>
                      </a:rPr>
                      <m:t>𝛿</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Clip</m:t>
                    </m:r>
                    <m:r>
                      <a:rPr lang="en-US" b="0" i="1" dirty="0" smtClean="0">
                        <a:latin typeface="Cambria Math" panose="02040503050406030204" pitchFamily="18" charset="0"/>
                      </a:rPr>
                      <m:t>(</m:t>
                    </m:r>
                    <m:r>
                      <a:rPr lang="en-US" i="1">
                        <a:latin typeface="Cambria Math" panose="02040503050406030204" pitchFamily="18" charset="0"/>
                      </a:rPr>
                      <m:t>𝛿</m:t>
                    </m:r>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𝜖</m:t>
                        </m:r>
                      </m:e>
                    </m:d>
                    <m:r>
                      <a:rPr lang="en-US" b="0" i="0" smtClean="0">
                        <a:latin typeface="Cambria Math" panose="02040503050406030204" pitchFamily="18" charset="0"/>
                      </a:rPr>
                      <m:t>)</m:t>
                    </m:r>
                  </m:oMath>
                </a14:m>
                <a:endParaRPr lang="en-US" dirty="0"/>
              </a:p>
              <a:p>
                <a:r>
                  <a:rPr lang="en-US" dirty="0"/>
                  <a:t>Starting from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=0</m:t>
                    </m:r>
                  </m:oMath>
                </a14:m>
                <a:r>
                  <a:rPr lang="en-US" dirty="0"/>
                  <a:t>, take a large step in the gradient direction by making the learning rate </a:t>
                </a:r>
                <a14:m>
                  <m:oMath xmlns:m="http://schemas.openxmlformats.org/officeDocument/2006/math">
                    <m:r>
                      <a:rPr lang="en-US" i="1" smtClean="0">
                        <a:latin typeface="Cambria Math" panose="02040503050406030204" pitchFamily="18" charset="0"/>
                      </a:rPr>
                      <m:t>𝛼</m:t>
                    </m:r>
                  </m:oMath>
                </a14:m>
                <a:r>
                  <a:rPr lang="en-US" dirty="0"/>
                  <a:t> very large. After clipping, we have: </a:t>
                </a:r>
                <a14:m>
                  <m:oMath xmlns:m="http://schemas.openxmlformats.org/officeDocument/2006/math">
                    <m:r>
                      <a:rPr lang="en-US" i="1" dirty="0">
                        <a:latin typeface="Cambria Math" panose="02040503050406030204" pitchFamily="18" charset="0"/>
                      </a:rPr>
                      <m:t>𝛿</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b="0" i="1" smtClean="0">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The specific values of </a:t>
                </a:r>
                <a14:m>
                  <m:oMath xmlns:m="http://schemas.openxmlformats.org/officeDocument/2006/math">
                    <m:r>
                      <a:rPr lang="en-US" i="1">
                        <a:latin typeface="Cambria Math" panose="02040503050406030204" pitchFamily="18" charset="0"/>
                      </a:rPr>
                      <m:t>𝛼</m:t>
                    </m:r>
                  </m:oMath>
                </a14:m>
                <a:r>
                  <a:rPr lang="en-US" dirty="0"/>
                  <a:t> and gradient do not matter if they are large enough; only the gradient direction matters</a:t>
                </a:r>
              </a:p>
              <a:p>
                <a:pPr lvl="1"/>
                <a:r>
                  <a:rPr lang="en-US" dirty="0"/>
                  <a:t>Any gradient direction in the upper right quadrant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ball will result in the same </a:t>
                </a:r>
                <a14:m>
                  <m:oMath xmlns:m="http://schemas.openxmlformats.org/officeDocument/2006/math">
                    <m:r>
                      <a:rPr lang="en-US" i="1" dirty="0">
                        <a:latin typeface="Cambria Math" panose="02040503050406030204" pitchFamily="18" charset="0"/>
                      </a:rPr>
                      <m:t>𝛿</m:t>
                    </m:r>
                  </m:oMath>
                </a14:m>
                <a:r>
                  <a:rPr lang="en-US" dirty="0"/>
                  <a:t> at the upper right corner</a:t>
                </a:r>
                <a:endParaRPr lang="en-SE" dirty="0"/>
              </a:p>
            </p:txBody>
          </p:sp>
        </mc:Choice>
        <mc:Fallback xmlns="">
          <p:sp>
            <p:nvSpPr>
              <p:cNvPr id="3" name="Content Placeholder 2">
                <a:extLst>
                  <a:ext uri="{FF2B5EF4-FFF2-40B4-BE49-F238E27FC236}">
                    <a16:creationId xmlns:a16="http://schemas.microsoft.com/office/drawing/2014/main" id="{615614EA-E896-4CD5-9477-F8566D6622E0}"/>
                  </a:ext>
                </a:extLst>
              </p:cNvPr>
              <p:cNvSpPr>
                <a:spLocks noGrp="1" noRot="1" noChangeAspect="1" noMove="1" noResize="1" noEditPoints="1" noAdjustHandles="1" noChangeArrowheads="1" noChangeShapeType="1" noTextEdit="1"/>
              </p:cNvSpPr>
              <p:nvPr>
                <p:ph idx="1"/>
              </p:nvPr>
            </p:nvSpPr>
            <p:spPr>
              <a:xfrm>
                <a:off x="251534" y="1295399"/>
                <a:ext cx="5513496" cy="5373957"/>
              </a:xfrm>
              <a:blipFill>
                <a:blip r:embed="rId3"/>
                <a:stretch>
                  <a:fillRect l="-1215" t="-1814" r="-23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6578B2-2B9A-4CCC-808A-B9F7BF889B3F}"/>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
        <p:nvSpPr>
          <p:cNvPr id="8" name="橢圓 19">
            <a:extLst>
              <a:ext uri="{FF2B5EF4-FFF2-40B4-BE49-F238E27FC236}">
                <a16:creationId xmlns:a16="http://schemas.microsoft.com/office/drawing/2014/main" id="{392568A7-1CBC-47A8-8F5E-34FB0018BBA7}"/>
              </a:ext>
            </a:extLst>
          </p:cNvPr>
          <p:cNvSpPr/>
          <p:nvPr/>
        </p:nvSpPr>
        <p:spPr>
          <a:xfrm>
            <a:off x="6813137" y="4926658"/>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矩形 23">
            <a:extLst>
              <a:ext uri="{FF2B5EF4-FFF2-40B4-BE49-F238E27FC236}">
                <a16:creationId xmlns:a16="http://schemas.microsoft.com/office/drawing/2014/main" id="{01456BF3-D58A-41D7-90B8-27C6C06F470C}"/>
              </a:ext>
            </a:extLst>
          </p:cNvPr>
          <p:cNvSpPr/>
          <p:nvPr/>
        </p:nvSpPr>
        <p:spPr>
          <a:xfrm>
            <a:off x="5854066" y="3978322"/>
            <a:ext cx="20574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26">
                <a:extLst>
                  <a:ext uri="{FF2B5EF4-FFF2-40B4-BE49-F238E27FC236}">
                    <a16:creationId xmlns:a16="http://schemas.microsoft.com/office/drawing/2014/main" id="{59A4D1C1-F254-41C6-8108-EBC595FDD1BE}"/>
                  </a:ext>
                </a:extLst>
              </p:cNvPr>
              <p:cNvSpPr/>
              <p:nvPr/>
            </p:nvSpPr>
            <p:spPr>
              <a:xfrm>
                <a:off x="6124681" y="4545356"/>
                <a:ext cx="4419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ea typeface="Cambria Math" panose="02040503050406030204" pitchFamily="18" charset="0"/>
                        </a:rPr>
                        <m:t>𝜀</m:t>
                      </m:r>
                    </m:oMath>
                  </m:oMathPara>
                </a14:m>
                <a:endParaRPr lang="zh-TW" altLang="en-US" sz="2400" dirty="0"/>
              </a:p>
            </p:txBody>
          </p:sp>
        </mc:Choice>
        <mc:Fallback xmlns="">
          <p:sp>
            <p:nvSpPr>
              <p:cNvPr id="10" name="矩形 26">
                <a:extLst>
                  <a:ext uri="{FF2B5EF4-FFF2-40B4-BE49-F238E27FC236}">
                    <a16:creationId xmlns:a16="http://schemas.microsoft.com/office/drawing/2014/main" id="{59A4D1C1-F254-41C6-8108-EBC595FDD1BE}"/>
                  </a:ext>
                </a:extLst>
              </p:cNvPr>
              <p:cNvSpPr>
                <a:spLocks noRot="1" noChangeAspect="1" noMove="1" noResize="1" noEditPoints="1" noAdjustHandles="1" noChangeArrowheads="1" noChangeShapeType="1" noTextEdit="1"/>
              </p:cNvSpPr>
              <p:nvPr/>
            </p:nvSpPr>
            <p:spPr>
              <a:xfrm>
                <a:off x="6124681" y="4545356"/>
                <a:ext cx="441942" cy="461665"/>
              </a:xfrm>
              <a:prstGeom prst="rect">
                <a:avLst/>
              </a:prstGeom>
              <a:blipFill>
                <a:blip r:embed="rId4"/>
                <a:stretch>
                  <a:fillRect/>
                </a:stretch>
              </a:blipFill>
            </p:spPr>
            <p:txBody>
              <a:bodyPr/>
              <a:lstStyle/>
              <a:p>
                <a:r>
                  <a:rPr lang="en-SE">
                    <a:noFill/>
                  </a:rPr>
                  <a:t> </a:t>
                </a:r>
              </a:p>
            </p:txBody>
          </p:sp>
        </mc:Fallback>
      </mc:AlternateContent>
      <p:cxnSp>
        <p:nvCxnSpPr>
          <p:cNvPr id="12" name="直線單箭頭接點 28">
            <a:extLst>
              <a:ext uri="{FF2B5EF4-FFF2-40B4-BE49-F238E27FC236}">
                <a16:creationId xmlns:a16="http://schemas.microsoft.com/office/drawing/2014/main" id="{537C72D9-5A2A-4291-95FC-D29FB52EDFDD}"/>
              </a:ext>
            </a:extLst>
          </p:cNvPr>
          <p:cNvCxnSpPr>
            <a:cxnSpLocks/>
          </p:cNvCxnSpPr>
          <p:nvPr/>
        </p:nvCxnSpPr>
        <p:spPr>
          <a:xfrm>
            <a:off x="5845395" y="5007021"/>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29">
            <a:extLst>
              <a:ext uri="{FF2B5EF4-FFF2-40B4-BE49-F238E27FC236}">
                <a16:creationId xmlns:a16="http://schemas.microsoft.com/office/drawing/2014/main" id="{10EA49C1-0692-4583-A760-3B8A5F0B4C0E}"/>
              </a:ext>
            </a:extLst>
          </p:cNvPr>
          <p:cNvCxnSpPr>
            <a:cxnSpLocks/>
          </p:cNvCxnSpPr>
          <p:nvPr/>
        </p:nvCxnSpPr>
        <p:spPr>
          <a:xfrm rot="5400000">
            <a:off x="6432175" y="5580779"/>
            <a:ext cx="901182" cy="0"/>
          </a:xfrm>
          <a:prstGeom prst="straightConnector1">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橢圓 32">
            <a:extLst>
              <a:ext uri="{FF2B5EF4-FFF2-40B4-BE49-F238E27FC236}">
                <a16:creationId xmlns:a16="http://schemas.microsoft.com/office/drawing/2014/main" id="{AAD6ADAE-928D-45DD-A22D-AA9596F4C6C0}"/>
              </a:ext>
            </a:extLst>
          </p:cNvPr>
          <p:cNvSpPr/>
          <p:nvPr/>
        </p:nvSpPr>
        <p:spPr>
          <a:xfrm>
            <a:off x="7830060" y="3873349"/>
            <a:ext cx="160727" cy="160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34">
                <a:extLst>
                  <a:ext uri="{FF2B5EF4-FFF2-40B4-BE49-F238E27FC236}">
                    <a16:creationId xmlns:a16="http://schemas.microsoft.com/office/drawing/2014/main" id="{3C75DCD9-55E4-4E3B-9458-6B3F9A89F426}"/>
                  </a:ext>
                </a:extLst>
              </p:cNvPr>
              <p:cNvSpPr txBox="1"/>
              <p:nvPr/>
            </p:nvSpPr>
            <p:spPr>
              <a:xfrm>
                <a:off x="6891438" y="4965209"/>
                <a:ext cx="8322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𝛿</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17" name="文字方塊 34">
                <a:extLst>
                  <a:ext uri="{FF2B5EF4-FFF2-40B4-BE49-F238E27FC236}">
                    <a16:creationId xmlns:a16="http://schemas.microsoft.com/office/drawing/2014/main" id="{3C75DCD9-55E4-4E3B-9458-6B3F9A89F426}"/>
                  </a:ext>
                </a:extLst>
              </p:cNvPr>
              <p:cNvSpPr txBox="1">
                <a:spLocks noRot="1" noChangeAspect="1" noMove="1" noResize="1" noEditPoints="1" noAdjustHandles="1" noChangeArrowheads="1" noChangeShapeType="1" noTextEdit="1"/>
              </p:cNvSpPr>
              <p:nvPr/>
            </p:nvSpPr>
            <p:spPr>
              <a:xfrm>
                <a:off x="6891438" y="4965209"/>
                <a:ext cx="832216" cy="369332"/>
              </a:xfrm>
              <a:prstGeom prst="rect">
                <a:avLst/>
              </a:prstGeom>
              <a:blipFill>
                <a:blip r:embed="rId5"/>
                <a:stretch>
                  <a:fillRect l="-7299" r="-7299" b="-11667"/>
                </a:stretch>
              </a:blipFill>
            </p:spPr>
            <p:txBody>
              <a:bodyPr/>
              <a:lstStyle/>
              <a:p>
                <a:r>
                  <a:rPr lang="en-SE">
                    <a:noFill/>
                  </a:rPr>
                  <a:t> </a:t>
                </a:r>
              </a:p>
            </p:txBody>
          </p:sp>
        </mc:Fallback>
      </mc:AlternateContent>
      <p:cxnSp>
        <p:nvCxnSpPr>
          <p:cNvPr id="19" name="直線單箭頭接點 38">
            <a:extLst>
              <a:ext uri="{FF2B5EF4-FFF2-40B4-BE49-F238E27FC236}">
                <a16:creationId xmlns:a16="http://schemas.microsoft.com/office/drawing/2014/main" id="{717946F1-4ED5-4DCD-B0D1-5F8C9DE6D567}"/>
              </a:ext>
            </a:extLst>
          </p:cNvPr>
          <p:cNvCxnSpPr>
            <a:cxnSpLocks/>
          </p:cNvCxnSpPr>
          <p:nvPr/>
        </p:nvCxnSpPr>
        <p:spPr>
          <a:xfrm flipV="1">
            <a:off x="6924822" y="2479338"/>
            <a:ext cx="1392290" cy="2467851"/>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36">
                <a:extLst>
                  <a:ext uri="{FF2B5EF4-FFF2-40B4-BE49-F238E27FC236}">
                    <a16:creationId xmlns:a16="http://schemas.microsoft.com/office/drawing/2014/main" id="{DEAB8C25-9466-4DFF-B0EE-F8C1E066D377}"/>
                  </a:ext>
                </a:extLst>
              </p:cNvPr>
              <p:cNvSpPr txBox="1"/>
              <p:nvPr/>
            </p:nvSpPr>
            <p:spPr>
              <a:xfrm>
                <a:off x="6449412" y="2936436"/>
                <a:ext cx="1482302" cy="830997"/>
              </a:xfrm>
              <a:prstGeom prst="rect">
                <a:avLst/>
              </a:prstGeom>
              <a:noFill/>
            </p:spPr>
            <p:txBody>
              <a:bodyPr wrap="square" rtlCol="0">
                <a:spAutoFit/>
              </a:bodyPr>
              <a:lstStyle/>
              <a:p>
                <a:pPr algn="ctr"/>
                <a:r>
                  <a:rPr lang="en-US" altLang="zh-TW" sz="2400" dirty="0">
                    <a:solidFill>
                      <a:srgbClr val="0000FF"/>
                    </a:solidFill>
                  </a:rPr>
                  <a:t>Gradient </a:t>
                </a:r>
                <a14:m>
                  <m:oMath xmlns:m="http://schemas.openxmlformats.org/officeDocument/2006/math">
                    <m:sSub>
                      <m:sSubPr>
                        <m:ctrlPr>
                          <a:rPr lang="en-US" sz="2400" i="1">
                            <a:solidFill>
                              <a:srgbClr val="0000FF"/>
                            </a:solidFill>
                            <a:latin typeface="Cambria Math" panose="02040503050406030204" pitchFamily="18" charset="0"/>
                          </a:rPr>
                        </m:ctrlPr>
                      </m:sSubPr>
                      <m:e>
                        <m:r>
                          <m:rPr>
                            <m:sty m:val="p"/>
                          </m:rPr>
                          <a:rPr lang="en-US" sz="2400">
                            <a:solidFill>
                              <a:srgbClr val="0000FF"/>
                            </a:solidFill>
                            <a:latin typeface="Cambria Math" panose="02040503050406030204" pitchFamily="18" charset="0"/>
                          </a:rPr>
                          <m:t>∇</m:t>
                        </m:r>
                      </m:e>
                      <m:sub>
                        <m:r>
                          <a:rPr lang="en-US" sz="2400" i="1">
                            <a:solidFill>
                              <a:srgbClr val="0000FF"/>
                            </a:solidFill>
                            <a:latin typeface="Cambria Math" panose="02040503050406030204" pitchFamily="18" charset="0"/>
                          </a:rPr>
                          <m:t>𝛿</m:t>
                        </m:r>
                      </m:sub>
                    </m:sSub>
                    <m:r>
                      <m:rPr>
                        <m:sty m:val="p"/>
                      </m:rPr>
                      <a:rPr lang="en-US" sz="2400">
                        <a:solidFill>
                          <a:srgbClr val="0000FF"/>
                        </a:solidFill>
                        <a:latin typeface="Cambria Math" panose="02040503050406030204" pitchFamily="18" charset="0"/>
                      </a:rPr>
                      <m:t>Loss</m:t>
                    </m:r>
                  </m:oMath>
                </a14:m>
                <a:endParaRPr lang="zh-TW" altLang="en-US" sz="2400" dirty="0">
                  <a:solidFill>
                    <a:srgbClr val="0000FF"/>
                  </a:solidFill>
                </a:endParaRPr>
              </a:p>
            </p:txBody>
          </p:sp>
        </mc:Choice>
        <mc:Fallback xmlns="">
          <p:sp>
            <p:nvSpPr>
              <p:cNvPr id="22" name="文字方塊 36">
                <a:extLst>
                  <a:ext uri="{FF2B5EF4-FFF2-40B4-BE49-F238E27FC236}">
                    <a16:creationId xmlns:a16="http://schemas.microsoft.com/office/drawing/2014/main" id="{DEAB8C25-9466-4DFF-B0EE-F8C1E066D377}"/>
                  </a:ext>
                </a:extLst>
              </p:cNvPr>
              <p:cNvSpPr txBox="1">
                <a:spLocks noRot="1" noChangeAspect="1" noMove="1" noResize="1" noEditPoints="1" noAdjustHandles="1" noChangeArrowheads="1" noChangeShapeType="1" noTextEdit="1"/>
              </p:cNvSpPr>
              <p:nvPr/>
            </p:nvSpPr>
            <p:spPr>
              <a:xfrm>
                <a:off x="6449412" y="2936436"/>
                <a:ext cx="1482302" cy="830997"/>
              </a:xfrm>
              <a:prstGeom prst="rect">
                <a:avLst/>
              </a:prstGeom>
              <a:blipFill>
                <a:blip r:embed="rId6"/>
                <a:stretch>
                  <a:fillRect l="-2469" t="-5147" r="-7407" b="-2941"/>
                </a:stretch>
              </a:blipFill>
            </p:spPr>
            <p:txBody>
              <a:bodyPr/>
              <a:lstStyle/>
              <a:p>
                <a:r>
                  <a:rPr lang="en-SE">
                    <a:noFill/>
                  </a:rPr>
                  <a:t> </a:t>
                </a:r>
              </a:p>
            </p:txBody>
          </p:sp>
        </mc:Fallback>
      </mc:AlternateContent>
      <p:sp>
        <p:nvSpPr>
          <p:cNvPr id="23" name="橢圓 37">
            <a:extLst>
              <a:ext uri="{FF2B5EF4-FFF2-40B4-BE49-F238E27FC236}">
                <a16:creationId xmlns:a16="http://schemas.microsoft.com/office/drawing/2014/main" id="{039AA1B7-6BF1-4FDE-BF9B-2196A216FCEE}"/>
              </a:ext>
            </a:extLst>
          </p:cNvPr>
          <p:cNvSpPr/>
          <p:nvPr/>
        </p:nvSpPr>
        <p:spPr>
          <a:xfrm>
            <a:off x="8310944" y="2328414"/>
            <a:ext cx="160727" cy="1607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28" name="Straight Arrow Connector 27">
            <a:extLst>
              <a:ext uri="{FF2B5EF4-FFF2-40B4-BE49-F238E27FC236}">
                <a16:creationId xmlns:a16="http://schemas.microsoft.com/office/drawing/2014/main" id="{422E8350-2C1C-4999-AC10-424140F6A802}"/>
              </a:ext>
            </a:extLst>
          </p:cNvPr>
          <p:cNvCxnSpPr>
            <a:cxnSpLocks/>
            <a:stCxn id="23" idx="4"/>
          </p:cNvCxnSpPr>
          <p:nvPr/>
        </p:nvCxnSpPr>
        <p:spPr bwMode="auto">
          <a:xfrm flipH="1">
            <a:off x="7949030" y="2489141"/>
            <a:ext cx="442278" cy="1384208"/>
          </a:xfrm>
          <a:prstGeom prst="straightConnector1">
            <a:avLst/>
          </a:prstGeom>
          <a:noFill/>
          <a:ln w="25400" cap="flat" cmpd="sng" algn="ctr">
            <a:solidFill>
              <a:srgbClr val="996633"/>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EB323AAF-CE68-4474-8793-FDE0BC75A4B7}"/>
                  </a:ext>
                </a:extLst>
              </p:cNvPr>
              <p:cNvSpPr txBox="1"/>
              <p:nvPr/>
            </p:nvSpPr>
            <p:spPr>
              <a:xfrm>
                <a:off x="8187575" y="3155864"/>
                <a:ext cx="441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𝒫</m:t>
                          </m:r>
                        </m:e>
                        <m:sub>
                          <m:r>
                            <m:rPr>
                              <m:sty m:val="p"/>
                            </m:rPr>
                            <a:rPr lang="en-US" sz="2400" dirty="0">
                              <a:latin typeface="Cambria Math" panose="02040503050406030204" pitchFamily="18" charset="0"/>
                            </a:rPr>
                            <m:t>Δ</m:t>
                          </m:r>
                        </m:sub>
                      </m:sSub>
                    </m:oMath>
                  </m:oMathPara>
                </a14:m>
                <a:endParaRPr lang="zh-TW" altLang="en-US" sz="2400" dirty="0"/>
              </a:p>
            </p:txBody>
          </p:sp>
        </mc:Choice>
        <mc:Fallback xmlns="">
          <p:sp>
            <p:nvSpPr>
              <p:cNvPr id="30" name="文字方塊 34">
                <a:extLst>
                  <a:ext uri="{FF2B5EF4-FFF2-40B4-BE49-F238E27FC236}">
                    <a16:creationId xmlns:a16="http://schemas.microsoft.com/office/drawing/2014/main" id="{EB323AAF-CE68-4474-8793-FDE0BC75A4B7}"/>
                  </a:ext>
                </a:extLst>
              </p:cNvPr>
              <p:cNvSpPr txBox="1">
                <a:spLocks noRot="1" noChangeAspect="1" noMove="1" noResize="1" noEditPoints="1" noAdjustHandles="1" noChangeArrowheads="1" noChangeShapeType="1" noTextEdit="1"/>
              </p:cNvSpPr>
              <p:nvPr/>
            </p:nvSpPr>
            <p:spPr>
              <a:xfrm>
                <a:off x="8187575" y="3155864"/>
                <a:ext cx="441596" cy="369332"/>
              </a:xfrm>
              <a:prstGeom prst="rect">
                <a:avLst/>
              </a:prstGeom>
              <a:blipFill>
                <a:blip r:embed="rId7"/>
                <a:stretch>
                  <a:fillRect l="-13699" r="-4110" b="-20000"/>
                </a:stretch>
              </a:blipFill>
            </p:spPr>
            <p:txBody>
              <a:bodyPr/>
              <a:lstStyle/>
              <a:p>
                <a:r>
                  <a:rPr lang="en-SE">
                    <a:noFill/>
                  </a:rPr>
                  <a:t> </a:t>
                </a:r>
              </a:p>
            </p:txBody>
          </p:sp>
        </mc:Fallback>
      </mc:AlternateContent>
      <p:cxnSp>
        <p:nvCxnSpPr>
          <p:cNvPr id="31" name="直線單箭頭接點 11">
            <a:extLst>
              <a:ext uri="{FF2B5EF4-FFF2-40B4-BE49-F238E27FC236}">
                <a16:creationId xmlns:a16="http://schemas.microsoft.com/office/drawing/2014/main" id="{9F7F58F4-3418-4EA8-83F0-637A2F73098B}"/>
              </a:ext>
            </a:extLst>
          </p:cNvPr>
          <p:cNvCxnSpPr>
            <a:cxnSpLocks/>
          </p:cNvCxnSpPr>
          <p:nvPr/>
        </p:nvCxnSpPr>
        <p:spPr>
          <a:xfrm flipV="1">
            <a:off x="6971882" y="4006040"/>
            <a:ext cx="908937" cy="9411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608EE-8D2A-499C-816D-8C482444C7C6}"/>
                  </a:ext>
                </a:extLst>
              </p:cNvPr>
              <p:cNvSpPr txBox="1"/>
              <p:nvPr/>
            </p:nvSpPr>
            <p:spPr>
              <a:xfrm>
                <a:off x="7880819" y="3947287"/>
                <a:ext cx="2621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𝛿</m:t>
                      </m:r>
                    </m:oMath>
                  </m:oMathPara>
                </a14:m>
                <a:endParaRPr lang="zh-TW" altLang="en-US" sz="2400" dirty="0"/>
              </a:p>
            </p:txBody>
          </p:sp>
        </mc:Choice>
        <mc:Fallback xmlns="">
          <p:sp>
            <p:nvSpPr>
              <p:cNvPr id="35" name="文字方塊 34">
                <a:extLst>
                  <a:ext uri="{FF2B5EF4-FFF2-40B4-BE49-F238E27FC236}">
                    <a16:creationId xmlns:a16="http://schemas.microsoft.com/office/drawing/2014/main" id="{84D608EE-8D2A-499C-816D-8C482444C7C6}"/>
                  </a:ext>
                </a:extLst>
              </p:cNvPr>
              <p:cNvSpPr txBox="1">
                <a:spLocks noRot="1" noChangeAspect="1" noMove="1" noResize="1" noEditPoints="1" noAdjustHandles="1" noChangeArrowheads="1" noChangeShapeType="1" noTextEdit="1"/>
              </p:cNvSpPr>
              <p:nvPr/>
            </p:nvSpPr>
            <p:spPr>
              <a:xfrm>
                <a:off x="7880819" y="3947287"/>
                <a:ext cx="262123" cy="369332"/>
              </a:xfrm>
              <a:prstGeom prst="rect">
                <a:avLst/>
              </a:prstGeom>
              <a:blipFill>
                <a:blip r:embed="rId8"/>
                <a:stretch>
                  <a:fillRect l="-25581" r="-20930" b="-11667"/>
                </a:stretch>
              </a:blipFill>
            </p:spPr>
            <p:txBody>
              <a:bodyPr/>
              <a:lstStyle/>
              <a:p>
                <a:r>
                  <a:rPr lang="en-SE">
                    <a:noFill/>
                  </a:rPr>
                  <a:t> </a:t>
                </a:r>
              </a:p>
            </p:txBody>
          </p:sp>
        </mc:Fallback>
      </mc:AlternateContent>
    </p:spTree>
    <p:extLst>
      <p:ext uri="{BB962C8B-B14F-4D97-AF65-F5344CB8AC3E}">
        <p14:creationId xmlns:p14="http://schemas.microsoft.com/office/powerpoint/2010/main" val="6612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3C56-C913-42C8-860E-2B0A7DE00E50}"/>
              </a:ext>
            </a:extLst>
          </p:cNvPr>
          <p:cNvSpPr>
            <a:spLocks noGrp="1"/>
          </p:cNvSpPr>
          <p:nvPr>
            <p:ph type="title"/>
          </p:nvPr>
        </p:nvSpPr>
        <p:spPr/>
        <p:txBody>
          <a:bodyPr/>
          <a:lstStyle/>
          <a:p>
            <a:r>
              <a:rPr lang="en-US" sz="3600" dirty="0"/>
              <a:t>Adversarial Examples by FGSM</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A6995-5747-40DE-885C-5D92E149A19F}"/>
                  </a:ext>
                </a:extLst>
              </p:cNvPr>
              <p:cNvSpPr>
                <a:spLocks noGrp="1"/>
              </p:cNvSpPr>
              <p:nvPr>
                <p:ph idx="1"/>
              </p:nvPr>
            </p:nvSpPr>
            <p:spPr>
              <a:xfrm>
                <a:off x="457200" y="1233487"/>
                <a:ext cx="8229600" cy="5105400"/>
              </a:xfrm>
            </p:spPr>
            <p:txBody>
              <a:bodyPr/>
              <a:lstStyle/>
              <a:p>
                <a:r>
                  <a:rPr lang="en-US" dirty="0"/>
                  <a:t>Two NNs for MNIST classification. </a:t>
                </a:r>
                <a14:m>
                  <m:oMath xmlns:m="http://schemas.openxmlformats.org/officeDocument/2006/math">
                    <m:sSub>
                      <m:sSubPr>
                        <m:ctrlPr>
                          <a:rPr lang="en-US" b="0" i="1" u="none" strike="noStrike" baseline="0" smtClean="0">
                            <a:solidFill>
                              <a:schemeClr val="tx1"/>
                            </a:solidFill>
                            <a:latin typeface="Cambria Math" panose="02040503050406030204" pitchFamily="18" charset="0"/>
                          </a:rPr>
                        </m:ctrlPr>
                      </m:sSubPr>
                      <m:e>
                        <m:r>
                          <a:rPr lang="en-US" b="0" i="1" u="none" strike="noStrike" baseline="0" smtClean="0">
                            <a:solidFill>
                              <a:schemeClr val="tx1"/>
                            </a:solidFill>
                            <a:latin typeface="Cambria Math" panose="02040503050406030204" pitchFamily="18" charset="0"/>
                          </a:rPr>
                          <m:t>𝑙</m:t>
                        </m:r>
                      </m:e>
                      <m:sub>
                        <m:r>
                          <a:rPr lang="en-US" b="0" i="1" u="none" strike="noStrike" baseline="0" smtClean="0">
                            <a:solidFill>
                              <a:schemeClr val="tx1"/>
                            </a:solidFill>
                            <a:latin typeface="Cambria Math" panose="02040503050406030204" pitchFamily="18" charset="0"/>
                          </a:rPr>
                          <m:t>∞</m:t>
                        </m:r>
                      </m:sub>
                    </m:sSub>
                  </m:oMath>
                </a14:m>
                <a:r>
                  <a:rPr lang="en-US" b="0" i="0" u="none" strike="noStrike" baseline="0" dirty="0">
                    <a:solidFill>
                      <a:schemeClr val="tx1"/>
                    </a:solidFill>
                    <a:latin typeface="CambriaMath"/>
                  </a:rPr>
                  <a:t> norm bound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=0.1</m:t>
                    </m:r>
                  </m:oMath>
                </a14:m>
                <a:r>
                  <a:rPr lang="en-US" b="0" i="0" u="none" strike="noStrike" baseline="0" dirty="0">
                    <a:solidFill>
                      <a:schemeClr val="tx1"/>
                    </a:solidFill>
                    <a:latin typeface="CambriaMath"/>
                  </a:rPr>
                  <a:t> </a:t>
                </a:r>
                <a:endParaRPr lang="en-SE" dirty="0"/>
              </a:p>
            </p:txBody>
          </p:sp>
        </mc:Choice>
        <mc:Fallback xmlns="">
          <p:sp>
            <p:nvSpPr>
              <p:cNvPr id="3" name="Content Placeholder 2">
                <a:extLst>
                  <a:ext uri="{FF2B5EF4-FFF2-40B4-BE49-F238E27FC236}">
                    <a16:creationId xmlns:a16="http://schemas.microsoft.com/office/drawing/2014/main" id="{8EEA6995-5747-40DE-885C-5D92E149A19F}"/>
                  </a:ext>
                </a:extLst>
              </p:cNvPr>
              <p:cNvSpPr>
                <a:spLocks noGrp="1" noRot="1" noChangeAspect="1" noMove="1" noResize="1" noEditPoints="1" noAdjustHandles="1" noChangeArrowheads="1" noChangeShapeType="1" noTextEdit="1"/>
              </p:cNvSpPr>
              <p:nvPr>
                <p:ph idx="1"/>
              </p:nvPr>
            </p:nvSpPr>
            <p:spPr>
              <a:xfrm>
                <a:off x="457200" y="1233487"/>
                <a:ext cx="8229600" cy="5105400"/>
              </a:xfrm>
              <a:blipFill>
                <a:blip r:embed="rId3"/>
                <a:stretch>
                  <a:fillRect l="-1704" t="-1790" r="-2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956FD1B-281C-4780-A429-00A6F014F5D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B260AF4D-8C4B-4D5C-8650-E2075037BA4A}"/>
              </a:ext>
            </a:extLst>
          </p:cNvPr>
          <p:cNvPicPr>
            <a:picLocks noChangeAspect="1"/>
          </p:cNvPicPr>
          <p:nvPr/>
        </p:nvPicPr>
        <p:blipFill>
          <a:blip r:embed="rId4"/>
          <a:stretch>
            <a:fillRect/>
          </a:stretch>
        </p:blipFill>
        <p:spPr>
          <a:xfrm>
            <a:off x="737828" y="2283579"/>
            <a:ext cx="7668344" cy="1893650"/>
          </a:xfrm>
          <a:prstGeom prst="rect">
            <a:avLst/>
          </a:prstGeom>
        </p:spPr>
      </p:pic>
      <p:pic>
        <p:nvPicPr>
          <p:cNvPr id="8" name="Picture 7">
            <a:extLst>
              <a:ext uri="{FF2B5EF4-FFF2-40B4-BE49-F238E27FC236}">
                <a16:creationId xmlns:a16="http://schemas.microsoft.com/office/drawing/2014/main" id="{2CC432D2-932B-459E-8D82-C7A9200A4269}"/>
              </a:ext>
            </a:extLst>
          </p:cNvPr>
          <p:cNvPicPr>
            <a:picLocks noChangeAspect="1"/>
          </p:cNvPicPr>
          <p:nvPr/>
        </p:nvPicPr>
        <p:blipFill>
          <a:blip r:embed="rId5"/>
          <a:stretch>
            <a:fillRect/>
          </a:stretch>
        </p:blipFill>
        <p:spPr>
          <a:xfrm>
            <a:off x="1943708" y="4070811"/>
            <a:ext cx="5256584" cy="2512551"/>
          </a:xfrm>
          <a:prstGeom prst="rect">
            <a:avLst/>
          </a:prstGeom>
        </p:spPr>
      </p:pic>
    </p:spTree>
    <p:extLst>
      <p:ext uri="{BB962C8B-B14F-4D97-AF65-F5344CB8AC3E}">
        <p14:creationId xmlns:p14="http://schemas.microsoft.com/office/powerpoint/2010/main" val="3544490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897-6304-476D-B4B4-CEF8C1A8E521}"/>
              </a:ext>
            </a:extLst>
          </p:cNvPr>
          <p:cNvSpPr>
            <a:spLocks noGrp="1"/>
          </p:cNvSpPr>
          <p:nvPr>
            <p:ph type="title"/>
          </p:nvPr>
        </p:nvSpPr>
        <p:spPr/>
        <p:txBody>
          <a:bodyPr/>
          <a:lstStyle/>
          <a:p>
            <a:r>
              <a:rPr lang="en-US" dirty="0"/>
              <a:t>Comments on FGSM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832B6C-0E53-4706-9473-E2428B471B9C}"/>
                  </a:ext>
                </a:extLst>
              </p:cNvPr>
              <p:cNvSpPr>
                <a:spLocks noGrp="1"/>
              </p:cNvSpPr>
              <p:nvPr>
                <p:ph idx="1"/>
              </p:nvPr>
            </p:nvSpPr>
            <p:spPr>
              <a:xfrm>
                <a:off x="457200" y="1295400"/>
                <a:ext cx="8229600" cy="2637656"/>
              </a:xfrm>
            </p:spPr>
            <p:txBody>
              <a:bodyPr>
                <a:normAutofit fontScale="85000" lnSpcReduction="10000"/>
              </a:bodyPr>
              <a:lstStyle/>
              <a:p>
                <a:r>
                  <a:rPr lang="en-US" dirty="0"/>
                  <a:t>FGSM is an attack designed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by taking a single PGD (Projected Gradient Descent) step within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𝛿</m:t>
                            </m:r>
                          </m:e>
                        </m:d>
                      </m:e>
                      <m:sub>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𝜖</m:t>
                    </m:r>
                  </m:oMath>
                </a14:m>
                <a:r>
                  <a:rPr lang="en-US" dirty="0"/>
                  <a:t>, not for other norm bounds</a:t>
                </a:r>
              </a:p>
              <a:p>
                <a:r>
                  <a:rPr lang="en-US" dirty="0"/>
                  <a:t>FGSM is the optimal attack against a linear binary classifier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norm bound (details omitted)</a:t>
                </a:r>
                <a:endParaRPr lang="en-SE" dirty="0"/>
              </a:p>
            </p:txBody>
          </p:sp>
        </mc:Choice>
        <mc:Fallback xmlns="">
          <p:sp>
            <p:nvSpPr>
              <p:cNvPr id="3" name="Content Placeholder 2">
                <a:extLst>
                  <a:ext uri="{FF2B5EF4-FFF2-40B4-BE49-F238E27FC236}">
                    <a16:creationId xmlns:a16="http://schemas.microsoft.com/office/drawing/2014/main" id="{84832B6C-0E53-4706-9473-E2428B471B9C}"/>
                  </a:ext>
                </a:extLst>
              </p:cNvPr>
              <p:cNvSpPr>
                <a:spLocks noGrp="1" noRot="1" noChangeAspect="1" noMove="1" noResize="1" noEditPoints="1" noAdjustHandles="1" noChangeArrowheads="1" noChangeShapeType="1" noTextEdit="1"/>
              </p:cNvSpPr>
              <p:nvPr>
                <p:ph idx="1"/>
              </p:nvPr>
            </p:nvSpPr>
            <p:spPr>
              <a:xfrm>
                <a:off x="457200" y="1295400"/>
                <a:ext cx="8229600" cy="2637656"/>
              </a:xfrm>
              <a:blipFill>
                <a:blip r:embed="rId2"/>
                <a:stretch>
                  <a:fillRect l="-1259" t="-3704" r="-16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8A5FABD-CBD4-432A-A8AC-6D51F84B3D6A}"/>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6" name="Picture 5">
            <a:extLst>
              <a:ext uri="{FF2B5EF4-FFF2-40B4-BE49-F238E27FC236}">
                <a16:creationId xmlns:a16="http://schemas.microsoft.com/office/drawing/2014/main" id="{11C1B9D3-2388-4D88-A733-14DE89E86F8F}"/>
              </a:ext>
            </a:extLst>
          </p:cNvPr>
          <p:cNvPicPr>
            <a:picLocks noChangeAspect="1"/>
          </p:cNvPicPr>
          <p:nvPr/>
        </p:nvPicPr>
        <p:blipFill>
          <a:blip r:embed="rId3"/>
          <a:stretch>
            <a:fillRect/>
          </a:stretch>
        </p:blipFill>
        <p:spPr>
          <a:xfrm>
            <a:off x="3140010" y="3611967"/>
            <a:ext cx="2863980" cy="3162543"/>
          </a:xfrm>
          <a:prstGeom prst="rect">
            <a:avLst/>
          </a:prstGeom>
        </p:spPr>
      </p:pic>
    </p:spTree>
    <p:extLst>
      <p:ext uri="{BB962C8B-B14F-4D97-AF65-F5344CB8AC3E}">
        <p14:creationId xmlns:p14="http://schemas.microsoft.com/office/powerpoint/2010/main" val="308347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6C48-082E-4FC6-8B28-753B8E2CFD30}"/>
              </a:ext>
            </a:extLst>
          </p:cNvPr>
          <p:cNvSpPr>
            <a:spLocks noGrp="1"/>
          </p:cNvSpPr>
          <p:nvPr>
            <p:ph type="title"/>
          </p:nvPr>
        </p:nvSpPr>
        <p:spPr/>
        <p:txBody>
          <a:bodyPr/>
          <a:lstStyle/>
          <a:p>
            <a:r>
              <a:rPr lang="en-US" dirty="0"/>
              <a:t>PGD w. Small Steps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4843FC-023A-43C9-B1C8-02706323C4FE}"/>
                  </a:ext>
                </a:extLst>
              </p:cNvPr>
              <p:cNvSpPr>
                <a:spLocks noGrp="1"/>
              </p:cNvSpPr>
              <p:nvPr>
                <p:ph idx="1"/>
              </p:nvPr>
            </p:nvSpPr>
            <p:spPr>
              <a:xfrm>
                <a:off x="457200" y="1143000"/>
                <a:ext cx="8363272" cy="3078088"/>
              </a:xfrm>
            </p:spPr>
            <p:txBody>
              <a:bodyPr>
                <a:normAutofit fontScale="55000" lnSpcReduction="20000"/>
              </a:bodyPr>
              <a:lstStyle/>
              <a:p>
                <a:r>
                  <a:rPr lang="en-US" dirty="0"/>
                  <a:t>Recall FGSM takes one large step with size </a:t>
                </a:r>
                <a14:m>
                  <m:oMath xmlns:m="http://schemas.openxmlformats.org/officeDocument/2006/math">
                    <m:r>
                      <a:rPr lang="en-US" i="1">
                        <a:latin typeface="Cambria Math" panose="02040503050406030204" pitchFamily="18" charset="0"/>
                      </a:rPr>
                      <m:t>𝛼</m:t>
                    </m:r>
                    <m:r>
                      <a:rPr lang="en-US" b="0" i="1" smtClean="0">
                        <a:latin typeface="Cambria Math" panose="02040503050406030204" pitchFamily="18" charset="0"/>
                      </a:rPr>
                      <m:t>=</m:t>
                    </m:r>
                    <m:r>
                      <a:rPr lang="en-US" i="1">
                        <a:latin typeface="Cambria Math" panose="02040503050406030204" pitchFamily="18" charset="0"/>
                      </a:rPr>
                      <m:t>𝜖</m:t>
                    </m:r>
                  </m:oMath>
                </a14:m>
                <a:r>
                  <a:rPr lang="en-US" dirty="0"/>
                  <a:t>: </a:t>
                </a:r>
                <a14:m>
                  <m:oMath xmlns:m="http://schemas.openxmlformats.org/officeDocument/2006/math">
                    <m:r>
                      <a:rPr lang="en-US" i="1" dirty="0">
                        <a:latin typeface="Cambria Math" panose="02040503050406030204" pitchFamily="18" charset="0"/>
                      </a:rPr>
                      <m:t>𝛿</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oMath>
                </a14:m>
                <a:endParaRPr lang="en-US" dirty="0"/>
              </a:p>
              <a:p>
                <a:r>
                  <a:rPr lang="en-US" dirty="0"/>
                  <a:t>PGD takes many small steps (each with size </a:t>
                </a:r>
                <a14:m>
                  <m:oMath xmlns:m="http://schemas.openxmlformats.org/officeDocument/2006/math">
                    <m:r>
                      <a:rPr lang="en-US" b="0" i="1" smtClean="0">
                        <a:latin typeface="Cambria Math" panose="02040503050406030204" pitchFamily="18" charset="0"/>
                      </a:rPr>
                      <m:t>𝛼</m:t>
                    </m:r>
                  </m:oMath>
                </a14:m>
                <a:r>
                  <a:rPr lang="en-US" dirty="0"/>
                  <a:t>) to iteratively update </a:t>
                </a:r>
                <a14:m>
                  <m:oMath xmlns:m="http://schemas.openxmlformats.org/officeDocument/2006/math">
                    <m:r>
                      <a:rPr lang="en-US" i="1" dirty="0" smtClean="0">
                        <a:latin typeface="Cambria Math" panose="02040503050406030204" pitchFamily="18" charset="0"/>
                      </a:rPr>
                      <m:t>𝛿</m:t>
                    </m:r>
                  </m:oMath>
                </a14:m>
                <a:r>
                  <a:rPr lang="en-US" dirty="0"/>
                  <a:t>:</a:t>
                </a:r>
              </a:p>
              <a:p>
                <a:pPr lvl="1"/>
                <a:r>
                  <a:rPr lang="en-US" dirty="0"/>
                  <a:t>Repeat:</a:t>
                </a:r>
                <a:r>
                  <a:rPr lang="en-US" dirty="0">
                    <a:latin typeface="CambriaMath"/>
                  </a:rPr>
                  <a:t>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d>
                      <m:dPr>
                        <m:ctrlPr>
                          <a:rPr lang="en-US" i="1" dirty="0">
                            <a:latin typeface="Cambria Math" panose="02040503050406030204" pitchFamily="18" charset="0"/>
                          </a:rPr>
                        </m:ctrlPr>
                      </m:dPr>
                      <m:e>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m:rPr>
                            <m:sty m:val="p"/>
                          </m:rPr>
                          <a:rPr lang="en-US">
                            <a:latin typeface="Cambria Math" panose="02040503050406030204" pitchFamily="18" charset="0"/>
                          </a:rPr>
                          <m:t>sign</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𝛿</m:t>
                                </m:r>
                              </m:sub>
                            </m:sSub>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e>
                        </m:d>
                      </m:e>
                    </m:d>
                  </m:oMath>
                </a14:m>
                <a:endParaRPr lang="en-US" dirty="0"/>
              </a:p>
              <a:p>
                <a:pPr lvl="1"/>
                <a:r>
                  <a:rPr lang="en-US" dirty="0"/>
                  <a:t>Rule-of-thumb: choose </a:t>
                </a:r>
                <a14:m>
                  <m:oMath xmlns:m="http://schemas.openxmlformats.org/officeDocument/2006/math">
                    <m:r>
                      <a:rPr lang="en-US" i="1" smtClean="0">
                        <a:latin typeface="Cambria Math" panose="02040503050406030204" pitchFamily="18" charset="0"/>
                      </a:rPr>
                      <m:t>𝛼</m:t>
                    </m:r>
                  </m:oMath>
                </a14:m>
                <a:r>
                  <a:rPr lang="en-US" dirty="0"/>
                  <a:t> to be a small fraction of </a:t>
                </a:r>
                <a14:m>
                  <m:oMath xmlns:m="http://schemas.openxmlformats.org/officeDocument/2006/math">
                    <m:r>
                      <a:rPr lang="en-US" b="0" i="1" smtClean="0">
                        <a:latin typeface="Cambria Math" panose="02040503050406030204" pitchFamily="18" charset="0"/>
                      </a:rPr>
                      <m:t>𝜖</m:t>
                    </m:r>
                  </m:oMath>
                </a14:m>
                <a:r>
                  <a:rPr lang="en-US" dirty="0"/>
                  <a:t>, and set the number of iterations to be a small multiple of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𝛼</m:t>
                    </m:r>
                  </m:oMath>
                </a14:m>
                <a:endParaRPr lang="en-US" dirty="0"/>
              </a:p>
              <a:p>
                <a:r>
                  <a:rPr lang="en-US" dirty="0"/>
                  <a:t>Fig shows a sequence of gradient steps, with the last step going outside of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m:t>
                        </m:r>
                      </m:sub>
                    </m:sSub>
                  </m:oMath>
                </a14:m>
                <a:r>
                  <a:rPr lang="en-US" dirty="0"/>
                  <a:t> ball </a:t>
                </a:r>
                <a14:m>
                  <m:oMath xmlns:m="http://schemas.openxmlformats.org/officeDocument/2006/math">
                    <m:r>
                      <m:rPr>
                        <m:sty m:val="p"/>
                      </m:rPr>
                      <a:rPr lang="en-US" dirty="0">
                        <a:latin typeface="Cambria Math" panose="02040503050406030204" pitchFamily="18" charset="0"/>
                      </a:rPr>
                      <m:t>Δ</m:t>
                    </m:r>
                  </m:oMath>
                </a14:m>
                <a:r>
                  <a:rPr lang="en-US" dirty="0"/>
                  <a:t>, but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𝒫</m:t>
                        </m:r>
                      </m:e>
                      <m:sub>
                        <m:r>
                          <m:rPr>
                            <m:sty m:val="p"/>
                          </m:rPr>
                          <a:rPr lang="en-US" dirty="0">
                            <a:latin typeface="Cambria Math" panose="02040503050406030204" pitchFamily="18" charset="0"/>
                          </a:rPr>
                          <m:t>Δ</m:t>
                        </m:r>
                      </m:sub>
                    </m:sSub>
                  </m:oMath>
                </a14:m>
                <a:r>
                  <a:rPr lang="en-US" dirty="0"/>
                  <a:t> brings it back into </a:t>
                </a:r>
                <a14:m>
                  <m:oMath xmlns:m="http://schemas.openxmlformats.org/officeDocument/2006/math">
                    <m:r>
                      <m:rPr>
                        <m:sty m:val="p"/>
                      </m:rPr>
                      <a:rPr lang="en-US" dirty="0">
                        <a:latin typeface="Cambria Math" panose="02040503050406030204" pitchFamily="18" charset="0"/>
                      </a:rPr>
                      <m:t>Δ</m:t>
                    </m:r>
                  </m:oMath>
                </a14:m>
                <a:r>
                  <a:rPr lang="en-US" dirty="0"/>
                  <a:t>. </a:t>
                </a:r>
              </a:p>
              <a:p>
                <a:pPr lvl="1"/>
                <a:r>
                  <a:rPr lang="en-US" dirty="0"/>
                  <a:t>Fig shows the final </a:t>
                </a:r>
                <a14:m>
                  <m:oMath xmlns:m="http://schemas.openxmlformats.org/officeDocument/2006/math">
                    <m:r>
                      <a:rPr lang="en-US" b="0" i="1" smtClean="0">
                        <a:latin typeface="Cambria Math" panose="02040503050406030204" pitchFamily="18" charset="0"/>
                      </a:rPr>
                      <m:t>𝛿</m:t>
                    </m:r>
                  </m:oMath>
                </a14:m>
                <a:r>
                  <a:rPr lang="en-US" dirty="0"/>
                  <a:t> to end up at a corner of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ball, but it may not be true in general.</a:t>
                </a:r>
                <a:endParaRPr lang="en-SE" dirty="0"/>
              </a:p>
            </p:txBody>
          </p:sp>
        </mc:Choice>
        <mc:Fallback xmlns="">
          <p:sp>
            <p:nvSpPr>
              <p:cNvPr id="3" name="Content Placeholder 2">
                <a:extLst>
                  <a:ext uri="{FF2B5EF4-FFF2-40B4-BE49-F238E27FC236}">
                    <a16:creationId xmlns:a16="http://schemas.microsoft.com/office/drawing/2014/main" id="{584843FC-023A-43C9-B1C8-02706323C4FE}"/>
                  </a:ext>
                </a:extLst>
              </p:cNvPr>
              <p:cNvSpPr>
                <a:spLocks noGrp="1" noRot="1" noChangeAspect="1" noMove="1" noResize="1" noEditPoints="1" noAdjustHandles="1" noChangeArrowheads="1" noChangeShapeType="1" noTextEdit="1"/>
              </p:cNvSpPr>
              <p:nvPr>
                <p:ph idx="1"/>
              </p:nvPr>
            </p:nvSpPr>
            <p:spPr>
              <a:xfrm>
                <a:off x="457200" y="1143000"/>
                <a:ext cx="8363272" cy="3078088"/>
              </a:xfrm>
              <a:blipFill>
                <a:blip r:embed="rId3"/>
                <a:stretch>
                  <a:fillRect l="-437" t="-2222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559656D-4C6E-4753-8C95-20887185487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3" name="Picture 12">
            <a:extLst>
              <a:ext uri="{FF2B5EF4-FFF2-40B4-BE49-F238E27FC236}">
                <a16:creationId xmlns:a16="http://schemas.microsoft.com/office/drawing/2014/main" id="{7312ABC8-5FB9-4294-84ED-8A3443B7D634}"/>
              </a:ext>
            </a:extLst>
          </p:cNvPr>
          <p:cNvPicPr>
            <a:picLocks noChangeAspect="1"/>
          </p:cNvPicPr>
          <p:nvPr/>
        </p:nvPicPr>
        <p:blipFill>
          <a:blip r:embed="rId4"/>
          <a:stretch>
            <a:fillRect/>
          </a:stretch>
        </p:blipFill>
        <p:spPr>
          <a:xfrm>
            <a:off x="3106063" y="3865182"/>
            <a:ext cx="2931873" cy="2787090"/>
          </a:xfrm>
          <a:prstGeom prst="rect">
            <a:avLst/>
          </a:prstGeom>
        </p:spPr>
      </p:pic>
    </p:spTree>
    <p:extLst>
      <p:ext uri="{BB962C8B-B14F-4D97-AF65-F5344CB8AC3E}">
        <p14:creationId xmlns:p14="http://schemas.microsoft.com/office/powerpoint/2010/main" val="2050696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C0A-FDF1-4CD5-B779-A793DADAE51E}"/>
              </a:ext>
            </a:extLst>
          </p:cNvPr>
          <p:cNvSpPr>
            <a:spLocks noGrp="1"/>
          </p:cNvSpPr>
          <p:nvPr>
            <p:ph type="title"/>
          </p:nvPr>
        </p:nvSpPr>
        <p:spPr/>
        <p:txBody>
          <a:bodyPr/>
          <a:lstStyle/>
          <a:p>
            <a:r>
              <a:rPr lang="en-US" dirty="0"/>
              <a:t>Illustration of PGD</a:t>
            </a:r>
            <a:endParaRPr lang="en-SE" dirty="0"/>
          </a:p>
        </p:txBody>
      </p:sp>
      <p:sp>
        <p:nvSpPr>
          <p:cNvPr id="3" name="Content Placeholder 2">
            <a:extLst>
              <a:ext uri="{FF2B5EF4-FFF2-40B4-BE49-F238E27FC236}">
                <a16:creationId xmlns:a16="http://schemas.microsoft.com/office/drawing/2014/main" id="{010BF071-1D48-4129-8846-D479112F02D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CABD613-362B-4D2B-8E47-8871F21EDB0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4787E6F3-5569-4E15-B4C3-75AD480BAE0D}"/>
              </a:ext>
            </a:extLst>
          </p:cNvPr>
          <p:cNvPicPr>
            <a:picLocks noChangeAspect="1"/>
          </p:cNvPicPr>
          <p:nvPr/>
        </p:nvPicPr>
        <p:blipFill>
          <a:blip r:embed="rId2"/>
          <a:stretch>
            <a:fillRect/>
          </a:stretch>
        </p:blipFill>
        <p:spPr>
          <a:xfrm>
            <a:off x="148261" y="1484784"/>
            <a:ext cx="8847478" cy="4248472"/>
          </a:xfrm>
          <a:prstGeom prst="rect">
            <a:avLst/>
          </a:prstGeom>
        </p:spPr>
      </p:pic>
    </p:spTree>
    <p:extLst>
      <p:ext uri="{BB962C8B-B14F-4D97-AF65-F5344CB8AC3E}">
        <p14:creationId xmlns:p14="http://schemas.microsoft.com/office/powerpoint/2010/main" val="677350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3FC6-1071-405D-80EF-80ADA7262320}"/>
              </a:ext>
            </a:extLst>
          </p:cNvPr>
          <p:cNvSpPr>
            <a:spLocks noGrp="1"/>
          </p:cNvSpPr>
          <p:nvPr>
            <p:ph type="title"/>
          </p:nvPr>
        </p:nvSpPr>
        <p:spPr>
          <a:xfrm>
            <a:off x="251520" y="274638"/>
            <a:ext cx="8435279" cy="868362"/>
          </a:xfrm>
        </p:spPr>
        <p:txBody>
          <a:bodyPr/>
          <a:lstStyle/>
          <a:p>
            <a:r>
              <a:rPr lang="en-US" sz="3600" dirty="0"/>
              <a:t>Recall: Cross-Entropy Loss for Multi-Class Classification</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368C4A6-5081-4F6A-B2A8-F209F9AD5C2A}"/>
                  </a:ext>
                </a:extLst>
              </p:cNvPr>
              <p:cNvSpPr>
                <a:spLocks noGrp="1"/>
              </p:cNvSpPr>
              <p:nvPr>
                <p:ph idx="1"/>
              </p:nvPr>
            </p:nvSpPr>
            <p:spPr>
              <a:xfrm>
                <a:off x="457200" y="1295400"/>
                <a:ext cx="8229600" cy="5479110"/>
              </a:xfrm>
            </p:spPr>
            <p:txBody>
              <a:bodyPr>
                <a:normAutofit fontScale="77500" lnSpcReduction="20000"/>
              </a:bodyPr>
              <a:lstStyle/>
              <a:p>
                <a:r>
                  <a:rPr lang="en-US" b="0" dirty="0"/>
                  <a:t>The SoftMax operator </a:t>
                </a:r>
                <a14:m>
                  <m:oMath xmlns:m="http://schemas.openxmlformats.org/officeDocument/2006/math">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computes a vector of predicted probabilities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𝑘</m:t>
                        </m:r>
                      </m:sup>
                    </m:sSup>
                  </m:oMath>
                </a14:m>
                <a:r>
                  <a:rPr lang="en-US" b="0" dirty="0"/>
                  <a:t> from a vector of logits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𝑘</m:t>
                        </m:r>
                      </m:sup>
                    </m:sSup>
                  </m:oMath>
                </a14:m>
                <a:r>
                  <a:rPr lang="en-US" b="0" dirty="0"/>
                  <a:t> in the last hidden layer (the penultimate layer), </a:t>
                </a:r>
                <a:r>
                  <a:rPr lang="en-US" dirty="0"/>
                  <a:t>where </a:t>
                </a:r>
                <a14:m>
                  <m:oMath xmlns:m="http://schemas.openxmlformats.org/officeDocument/2006/math">
                    <m:r>
                      <a:rPr lang="en-US" i="1" dirty="0" smtClean="0">
                        <a:latin typeface="Cambria Math" panose="02040503050406030204" pitchFamily="18" charset="0"/>
                      </a:rPr>
                      <m:t>𝑘</m:t>
                    </m:r>
                  </m:oMath>
                </a14:m>
                <a:r>
                  <a:rPr lang="en-US" dirty="0"/>
                  <a:t> is the number of classes:</a:t>
                </a:r>
                <a:endParaRPr lang="en-US" b="0" dirty="0"/>
              </a:p>
              <a:p>
                <a:pPr lvl="1"/>
                <a14:m>
                  <m:oMath xmlns:m="http://schemas.openxmlformats.org/officeDocument/2006/math">
                    <m:r>
                      <a:rPr lang="en-US" b="0" i="1" smtClean="0">
                        <a:latin typeface="Cambria Math" panose="02040503050406030204" pitchFamily="18" charset="0"/>
                      </a:rPr>
                      <m:t>𝜎</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func>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𝑗</m:t>
                                        </m:r>
                                      </m:sub>
                                    </m:sSub>
                                  </m:e>
                                </m:d>
                              </m:e>
                            </m:func>
                          </m:e>
                        </m:nary>
                      </m:den>
                    </m:f>
                  </m:oMath>
                </a14:m>
                <a:endParaRPr lang="en-US" dirty="0"/>
              </a:p>
              <a:p>
                <a:r>
                  <a:rPr lang="en-US" dirty="0"/>
                  <a:t>The loss function is defined as the negative log likelihood of the predicted probability corresponding to the correct label </a:t>
                </a:r>
                <a14:m>
                  <m:oMath xmlns:m="http://schemas.openxmlformats.org/officeDocument/2006/math">
                    <m:r>
                      <a:rPr lang="en-US" i="1">
                        <a:latin typeface="Cambria Math" panose="02040503050406030204" pitchFamily="18" charset="0"/>
                      </a:rPr>
                      <m:t>𝑦</m:t>
                    </m:r>
                  </m:oMath>
                </a14:m>
                <a:r>
                  <a:rPr lang="en-US" dirty="0"/>
                  <a:t>:</a:t>
                </a:r>
              </a:p>
              <a:p>
                <a:pPr lvl="1"/>
                <a14:m>
                  <m:oMath xmlns:m="http://schemas.openxmlformats.org/officeDocument/2006/math">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e>
                    </m:d>
                    <m:r>
                      <a:rPr lang="en-US" b="0" i="0" smtClean="0">
                        <a:latin typeface="Cambria Math" panose="02040503050406030204" pitchFamily="18" charset="0"/>
                      </a:rPr>
                      <m:t>=</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e>
                                    </m:d>
                                  </m:e>
                                </m:func>
                              </m:num>
                              <m:den>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𝑗</m:t>
                                            </m:r>
                                          </m:sub>
                                        </m:sSub>
                                      </m:e>
                                    </m:d>
                                  </m:e>
                                </m:func>
                              </m:e>
                            </m:nary>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i="1">
                            <a:latin typeface="Cambria Math" panose="02040503050406030204" pitchFamily="18" charset="0"/>
                          </a:rPr>
                          <m:t>𝑦</m:t>
                        </m:r>
                      </m:sub>
                    </m:sSub>
                  </m:oMath>
                </a14:m>
                <a:endParaRPr lang="en-US" dirty="0"/>
              </a:p>
              <a:p>
                <a:pPr lvl="1"/>
                <a:r>
                  <a:rPr lang="en-US" dirty="0"/>
                  <a:t>Minimizing </a:t>
                </a:r>
                <a14:m>
                  <m:oMath xmlns:m="http://schemas.openxmlformats.org/officeDocument/2006/math">
                    <m:r>
                      <m:rPr>
                        <m:sty m:val="p"/>
                      </m:rPr>
                      <a:rPr lang="en-US" smtClean="0">
                        <a:latin typeface="Cambria Math" panose="02040503050406030204" pitchFamily="18" charset="0"/>
                      </a:rPr>
                      <m:t>Loss</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amounts to maximizing the logit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b="0" i="1" smtClean="0">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e>
                        </m:d>
                      </m:e>
                      <m:sub>
                        <m:r>
                          <a:rPr lang="en-US" b="0" i="1" smtClean="0">
                            <a:latin typeface="Cambria Math" panose="02040503050406030204" pitchFamily="18" charset="0"/>
                          </a:rPr>
                          <m:t>𝑦</m:t>
                        </m:r>
                      </m:sub>
                    </m:sSub>
                  </m:oMath>
                </a14:m>
                <a:r>
                  <a:rPr lang="en-US" dirty="0"/>
                  <a:t> corresponding to the correct label </a:t>
                </a:r>
                <a14:m>
                  <m:oMath xmlns:m="http://schemas.openxmlformats.org/officeDocument/2006/math">
                    <m:r>
                      <a:rPr lang="en-US" b="0" i="1" smtClean="0">
                        <a:latin typeface="Cambria Math" panose="02040503050406030204" pitchFamily="18" charset="0"/>
                      </a:rPr>
                      <m:t>𝑦</m:t>
                    </m:r>
                  </m:oMath>
                </a14:m>
                <a:endParaRPr lang="en-US" i="1" dirty="0"/>
              </a:p>
            </p:txBody>
          </p:sp>
        </mc:Choice>
        <mc:Fallback>
          <p:sp>
            <p:nvSpPr>
              <p:cNvPr id="3" name="Content Placeholder 2">
                <a:extLst>
                  <a:ext uri="{FF2B5EF4-FFF2-40B4-BE49-F238E27FC236}">
                    <a16:creationId xmlns:a16="http://schemas.microsoft.com/office/drawing/2014/main" id="{C368C4A6-5081-4F6A-B2A8-F209F9AD5C2A}"/>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037" t="-2227"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57D7EC4-68A7-4889-B836-512F9CF9FA7B}"/>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1628948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10F9-D037-4D9E-849A-10F5D3B53AA5}"/>
              </a:ext>
            </a:extLst>
          </p:cNvPr>
          <p:cNvSpPr>
            <a:spLocks noGrp="1"/>
          </p:cNvSpPr>
          <p:nvPr>
            <p:ph type="title"/>
          </p:nvPr>
        </p:nvSpPr>
        <p:spPr/>
        <p:txBody>
          <a:bodyPr/>
          <a:lstStyle/>
          <a:p>
            <a:r>
              <a:rPr lang="en-US" sz="4400" dirty="0"/>
              <a:t>Targeted Attacks</a:t>
            </a:r>
            <a:endParaRPr lang="en-SE"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D51DF-1C5D-482F-9880-990FB8B0E829}"/>
                  </a:ext>
                </a:extLst>
              </p:cNvPr>
              <p:cNvSpPr>
                <a:spLocks noGrp="1"/>
              </p:cNvSpPr>
              <p:nvPr>
                <p:ph idx="1"/>
              </p:nvPr>
            </p:nvSpPr>
            <p:spPr>
              <a:xfrm>
                <a:off x="365779" y="1087862"/>
                <a:ext cx="8291264" cy="5661248"/>
              </a:xfrm>
            </p:spPr>
            <p:txBody>
              <a:bodyPr>
                <a:normAutofit fontScale="62500" lnSpcReduction="20000"/>
              </a:bodyPr>
              <a:lstStyle/>
              <a:p>
                <a:r>
                  <a:rPr lang="en-US" dirty="0"/>
                  <a:t>Untargeted attack: maximize loss of the true class </a:t>
                </a:r>
                <a14:m>
                  <m:oMath xmlns:m="http://schemas.openxmlformats.org/officeDocument/2006/math">
                    <m:r>
                      <a:rPr lang="en-US" i="1" smtClean="0">
                        <a:latin typeface="Cambria Math" panose="02040503050406030204" pitchFamily="18" charset="0"/>
                      </a:rPr>
                      <m:t>𝑦</m:t>
                    </m:r>
                  </m:oMath>
                </a14:m>
                <a:r>
                  <a:rPr lang="en-US" dirty="0"/>
                  <a:t>:</a:t>
                </a:r>
              </a:p>
              <a:p>
                <a:pPr lvl="1"/>
                <a14:m>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b="0" dirty="0"/>
              </a:p>
              <a:p>
                <a:pPr lvl="1"/>
                <a:r>
                  <a:rPr lang="en-US" dirty="0"/>
                  <a:t>Since SoftMax is a monotonic function:</a:t>
                </a:r>
              </a:p>
              <a:p>
                <a:pPr lvl="1"/>
                <a14:m>
                  <m:oMath xmlns:m="http://schemas.openxmlformats.org/officeDocument/2006/math">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b="0" i="1" smtClean="0">
                                                <a:latin typeface="Cambria Math" panose="02040503050406030204" pitchFamily="18" charset="0"/>
                                              </a:rPr>
                                              <m:t>𝑗</m:t>
                                            </m:r>
                                          </m:sub>
                                        </m:sSub>
                                      </m:e>
                                    </m:d>
                                  </m:e>
                                </m:func>
                              </m:e>
                            </m:nary>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dirty="0"/>
              </a:p>
              <a:p>
                <a:pPr lvl="1"/>
                <a:r>
                  <a:rPr lang="en-US" dirty="0"/>
                  <a:t>This is equivalent to minimizing logit of the true class </a:t>
                </a:r>
                <a14:m>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 </m:t>
                    </m:r>
                  </m:oMath>
                </a14:m>
                <a:r>
                  <a:rPr lang="en-US" dirty="0"/>
                  <a:t>:</a:t>
                </a:r>
              </a:p>
              <a:p>
                <a:pPr lvl="1"/>
                <a14:m>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m:t>
                            </m:r>
                            <m:r>
                              <m:rPr>
                                <m:sty m:val="p"/>
                              </m:rPr>
                              <a:rPr lang="en-US" b="0" i="0" smtClean="0">
                                <a:latin typeface="Cambria Math" panose="02040503050406030204" pitchFamily="18" charset="0"/>
                              </a:rPr>
                              <m:t>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fName>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e>
                    </m:func>
                  </m:oMath>
                </a14:m>
                <a:endParaRPr lang="en-US" b="0" dirty="0"/>
              </a:p>
              <a:p>
                <a:r>
                  <a:rPr lang="en-US" dirty="0"/>
                  <a:t>Targeted attack: maximize loss of the true class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 </m:t>
                    </m:r>
                  </m:oMath>
                </a14:m>
                <a:r>
                  <a:rPr lang="en-US" dirty="0"/>
                  <a:t>and minimize loss of a particular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in order to change label to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r>
                          <m:rPr>
                            <m:sty m:val="p"/>
                          </m:rPr>
                          <a:rPr lang="en-US" b="0" i="0" smtClean="0">
                            <a:latin typeface="Cambria Math" panose="02040503050406030204" pitchFamily="18" charset="0"/>
                          </a:rPr>
                          <m:t>Loss</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m:rPr>
                            <m:sty m:val="p"/>
                          </m:rPr>
                          <a:rPr lang="en-US">
                            <a:latin typeface="Cambria Math" panose="02040503050406030204" pitchFamily="18" charset="0"/>
                          </a:rPr>
                          <m:t>Loss</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𝑡𝑎𝑟𝑔</m:t>
                                </m:r>
                              </m:sub>
                            </m:sSub>
                            <m:r>
                              <a:rPr lang="en-US" i="1">
                                <a:latin typeface="Cambria Math" panose="02040503050406030204" pitchFamily="18" charset="0"/>
                              </a:rPr>
                              <m:t>;</m:t>
                            </m:r>
                            <m:r>
                              <a:rPr lang="en-US" i="1">
                                <a:latin typeface="Cambria Math" panose="02040503050406030204" pitchFamily="18" charset="0"/>
                              </a:rPr>
                              <m:t>𝜃</m:t>
                            </m:r>
                          </m:e>
                        </m:d>
                      </m:e>
                    </m:func>
                    <m:r>
                      <a:rPr lang="en-US" b="0" i="1" smtClean="0">
                        <a:latin typeface="Cambria Math" panose="02040503050406030204" pitchFamily="18" charset="0"/>
                      </a:rPr>
                      <m:t>)</m:t>
                    </m:r>
                  </m:oMath>
                </a14:m>
                <a:endParaRPr lang="en-US" b="0" dirty="0"/>
              </a:p>
              <a:p>
                <a:pPr lvl="1"/>
                <a:r>
                  <a:rPr lang="en-US" dirty="0"/>
                  <a:t>This is equivalent to minimizing logit of the true class </a:t>
                </a:r>
                <a14:m>
                  <m:oMath xmlns:m="http://schemas.openxmlformats.org/officeDocument/2006/math">
                    <m:r>
                      <a:rPr lang="en-US" i="1" smtClean="0">
                        <a:latin typeface="Cambria Math" panose="02040503050406030204" pitchFamily="18" charset="0"/>
                      </a:rPr>
                      <m:t>𝑦</m:t>
                    </m:r>
                  </m:oMath>
                </a14:m>
                <a:r>
                  <a:rPr lang="en-US" dirty="0"/>
                  <a:t> while maximizing logit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a:t>
                </a:r>
              </a:p>
              <a:p>
                <a:pPr lvl="1"/>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m:t>
                            </m:r>
                            <m:r>
                              <m:rPr>
                                <m:sty m:val="p"/>
                              </m:rPr>
                              <a:rPr lang="en-US" b="0" i="0" smtClean="0">
                                <a:latin typeface="Cambria Math" panose="02040503050406030204" pitchFamily="18" charset="0"/>
                              </a:rPr>
                              <m:t>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i="1">
                            <a:latin typeface="Cambria Math" panose="02040503050406030204" pitchFamily="18" charset="0"/>
                          </a:rPr>
                          <m:t> </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r>
                              <a:rPr lang="en-US" i="1">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i="1">
                            <a:latin typeface="Cambria Math" panose="02040503050406030204" pitchFamily="18" charset="0"/>
                          </a:rPr>
                          <m:t>)</m:t>
                        </m:r>
                      </m:e>
                    </m:func>
                  </m:oMath>
                </a14:m>
                <a:endParaRPr lang="en-US" dirty="0"/>
              </a:p>
              <a:p>
                <a:pPr lvl="1"/>
                <a:r>
                  <a:rPr lang="en-US" dirty="0"/>
                  <a:t>Alternative formulation: minimizing logit of all the other classes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oMath>
                </a14:m>
                <a:r>
                  <a:rPr lang="en-US" dirty="0"/>
                  <a:t> while maximizing logit of the target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oMath>
                </a14:m>
                <a:r>
                  <a:rPr lang="en-US" dirty="0"/>
                  <a:t>: </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i="1">
                                <a:latin typeface="Cambria Math" panose="02040503050406030204" pitchFamily="18" charset="0"/>
                              </a:rPr>
                              <m:t>𝛿</m:t>
                            </m:r>
                            <m:r>
                              <a:rPr lang="en-US" i="1">
                                <a:latin typeface="Cambria Math" panose="02040503050406030204" pitchFamily="18" charset="0"/>
                              </a:rPr>
                              <m:t>∈</m:t>
                            </m:r>
                            <m:r>
                              <m:rPr>
                                <m:sty m:val="p"/>
                              </m:rPr>
                              <a:rPr lang="en-US">
                                <a:latin typeface="Cambria Math" panose="02040503050406030204" pitchFamily="18" charset="0"/>
                              </a:rPr>
                              <m:t>Δ</m:t>
                            </m:r>
                          </m:lim>
                        </m:limLow>
                        <m:r>
                          <a:rPr lang="en-US" b="0" i="1" smtClean="0">
                            <a:latin typeface="Cambria Math" panose="02040503050406030204" pitchFamily="18" charset="0"/>
                          </a:rPr>
                          <m:t> </m:t>
                        </m:r>
                      </m:fName>
                      <m:e>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up/>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e>
                        </m:nary>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sub>
                    </m:sSub>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90FD51DF-1C5D-482F-9880-990FB8B0E829}"/>
                  </a:ext>
                </a:extLst>
              </p:cNvPr>
              <p:cNvSpPr>
                <a:spLocks noGrp="1" noRot="1" noChangeAspect="1" noMove="1" noResize="1" noEditPoints="1" noAdjustHandles="1" noChangeArrowheads="1" noChangeShapeType="1" noTextEdit="1"/>
              </p:cNvSpPr>
              <p:nvPr>
                <p:ph idx="1"/>
              </p:nvPr>
            </p:nvSpPr>
            <p:spPr>
              <a:xfrm>
                <a:off x="365779" y="1087862"/>
                <a:ext cx="8291264" cy="5661248"/>
              </a:xfrm>
              <a:blipFill>
                <a:blip r:embed="rId3"/>
                <a:stretch>
                  <a:fillRect l="-662" t="-1507" r="-8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94253C0-56A4-4AE0-BA76-FE3ACDBB78A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sp>
        <p:nvSpPr>
          <p:cNvPr id="5" name="Rectangle 4">
            <a:extLst>
              <a:ext uri="{FF2B5EF4-FFF2-40B4-BE49-F238E27FC236}">
                <a16:creationId xmlns:a16="http://schemas.microsoft.com/office/drawing/2014/main" id="{48C0C362-6A86-4244-B597-44560AEC1684}"/>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046603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B317-6C5A-4CEE-B963-341A59C706CC}"/>
              </a:ext>
            </a:extLst>
          </p:cNvPr>
          <p:cNvSpPr>
            <a:spLocks noGrp="1"/>
          </p:cNvSpPr>
          <p:nvPr>
            <p:ph type="title"/>
          </p:nvPr>
        </p:nvSpPr>
        <p:spPr/>
        <p:txBody>
          <a:bodyPr/>
          <a:lstStyle/>
          <a:p>
            <a:r>
              <a:rPr lang="en-US" sz="4400" dirty="0"/>
              <a:t>Targeted Attacks Examples</a:t>
            </a:r>
            <a:endParaRPr lang="en-SE" sz="4400" dirty="0"/>
          </a:p>
        </p:txBody>
      </p:sp>
      <p:sp>
        <p:nvSpPr>
          <p:cNvPr id="3" name="Content Placeholder 2">
            <a:extLst>
              <a:ext uri="{FF2B5EF4-FFF2-40B4-BE49-F238E27FC236}">
                <a16:creationId xmlns:a16="http://schemas.microsoft.com/office/drawing/2014/main" id="{6CFE0244-3FF6-4BCB-B516-EFE7475BDCE3}"/>
              </a:ext>
            </a:extLst>
          </p:cNvPr>
          <p:cNvSpPr>
            <a:spLocks noGrp="1"/>
          </p:cNvSpPr>
          <p:nvPr>
            <p:ph idx="1"/>
          </p:nvPr>
        </p:nvSpPr>
        <p:spPr>
          <a:xfrm>
            <a:off x="457200" y="5085183"/>
            <a:ext cx="8229600" cy="1444851"/>
          </a:xfrm>
        </p:spPr>
        <p:txBody>
          <a:bodyPr>
            <a:normAutofit fontScale="92500" lnSpcReduction="10000"/>
          </a:bodyPr>
          <a:lstStyle/>
          <a:p>
            <a:r>
              <a:rPr lang="en-US" dirty="0"/>
              <a:t>Note: It is possible for a targeted attack to succeed in fooling the classifier, but change to a different label than the target</a:t>
            </a:r>
            <a:endParaRPr lang="en-SE" dirty="0"/>
          </a:p>
        </p:txBody>
      </p:sp>
      <p:sp>
        <p:nvSpPr>
          <p:cNvPr id="4" name="Slide Number Placeholder 3">
            <a:extLst>
              <a:ext uri="{FF2B5EF4-FFF2-40B4-BE49-F238E27FC236}">
                <a16:creationId xmlns:a16="http://schemas.microsoft.com/office/drawing/2014/main" id="{B04A6181-0745-423F-859F-3D52E9E76371}"/>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3060636F-C50A-4CCA-98FA-9F12E5EC4A45}"/>
              </a:ext>
            </a:extLst>
          </p:cNvPr>
          <p:cNvPicPr>
            <a:picLocks noChangeAspect="1"/>
          </p:cNvPicPr>
          <p:nvPr/>
        </p:nvPicPr>
        <p:blipFill>
          <a:blip r:embed="rId2"/>
          <a:stretch>
            <a:fillRect/>
          </a:stretch>
        </p:blipFill>
        <p:spPr>
          <a:xfrm>
            <a:off x="1385372" y="1272235"/>
            <a:ext cx="6373255" cy="3735068"/>
          </a:xfrm>
          <a:prstGeom prst="rect">
            <a:avLst/>
          </a:prstGeom>
        </p:spPr>
      </p:pic>
    </p:spTree>
    <p:extLst>
      <p:ext uri="{BB962C8B-B14F-4D97-AF65-F5344CB8AC3E}">
        <p14:creationId xmlns:p14="http://schemas.microsoft.com/office/powerpoint/2010/main" val="63016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A8DD-FF27-4BF3-8B21-21253C47D039}"/>
              </a:ext>
            </a:extLst>
          </p:cNvPr>
          <p:cNvSpPr>
            <a:spLocks noGrp="1"/>
          </p:cNvSpPr>
          <p:nvPr>
            <p:ph type="title"/>
          </p:nvPr>
        </p:nvSpPr>
        <p:spPr/>
        <p:txBody>
          <a:bodyPr/>
          <a:lstStyle/>
          <a:p>
            <a:r>
              <a:rPr lang="en-US" dirty="0"/>
              <a:t>A Limitation of the (Supervised) ML Framework</a:t>
            </a:r>
            <a:endParaRPr lang="en-SE" dirty="0"/>
          </a:p>
        </p:txBody>
      </p:sp>
      <p:sp>
        <p:nvSpPr>
          <p:cNvPr id="3" name="Content Placeholder 2">
            <a:extLst>
              <a:ext uri="{FF2B5EF4-FFF2-40B4-BE49-F238E27FC236}">
                <a16:creationId xmlns:a16="http://schemas.microsoft.com/office/drawing/2014/main" id="{732832C6-A2F7-49D0-AA61-35E912E8ED1D}"/>
              </a:ext>
            </a:extLst>
          </p:cNvPr>
          <p:cNvSpPr>
            <a:spLocks noGrp="1"/>
          </p:cNvSpPr>
          <p:nvPr>
            <p:ph idx="1"/>
          </p:nvPr>
        </p:nvSpPr>
        <p:spPr>
          <a:xfrm>
            <a:off x="457200" y="1295400"/>
            <a:ext cx="8229600" cy="1917576"/>
          </a:xfrm>
        </p:spPr>
        <p:txBody>
          <a:bodyPr>
            <a:normAutofit fontScale="92500" lnSpcReduction="20000"/>
          </a:bodyPr>
          <a:lstStyle/>
          <a:p>
            <a:r>
              <a:rPr lang="en-US" dirty="0"/>
              <a:t>Distribution Shift: In reality, the data distributions during inference on may NOT be the same as the ones we train it on</a:t>
            </a:r>
          </a:p>
          <a:p>
            <a:pPr lvl="1"/>
            <a:r>
              <a:rPr lang="en-US" dirty="0"/>
              <a:t>May be naturally occurring, or may be due </a:t>
            </a:r>
            <a:r>
              <a:rPr lang="en-US"/>
              <a:t>to adversarial attacks</a:t>
            </a:r>
            <a:endParaRPr lang="en-SE" dirty="0"/>
          </a:p>
        </p:txBody>
      </p:sp>
      <p:sp>
        <p:nvSpPr>
          <p:cNvPr id="4" name="Slide Number Placeholder 3">
            <a:extLst>
              <a:ext uri="{FF2B5EF4-FFF2-40B4-BE49-F238E27FC236}">
                <a16:creationId xmlns:a16="http://schemas.microsoft.com/office/drawing/2014/main" id="{584311EF-11D9-4BCA-BD2E-81B97DA60572}"/>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8" name="Picture 7">
            <a:extLst>
              <a:ext uri="{FF2B5EF4-FFF2-40B4-BE49-F238E27FC236}">
                <a16:creationId xmlns:a16="http://schemas.microsoft.com/office/drawing/2014/main" id="{668EEA62-04A4-44E8-A9FC-480CE09E12C6}"/>
              </a:ext>
            </a:extLst>
          </p:cNvPr>
          <p:cNvPicPr>
            <a:picLocks noChangeAspect="1"/>
          </p:cNvPicPr>
          <p:nvPr/>
        </p:nvPicPr>
        <p:blipFill>
          <a:blip r:embed="rId2"/>
          <a:stretch>
            <a:fillRect/>
          </a:stretch>
        </p:blipFill>
        <p:spPr>
          <a:xfrm>
            <a:off x="1979712" y="3174443"/>
            <a:ext cx="4737141" cy="3671560"/>
          </a:xfrm>
          <a:prstGeom prst="rect">
            <a:avLst/>
          </a:prstGeom>
        </p:spPr>
      </p:pic>
    </p:spTree>
    <p:extLst>
      <p:ext uri="{BB962C8B-B14F-4D97-AF65-F5344CB8AC3E}">
        <p14:creationId xmlns:p14="http://schemas.microsoft.com/office/powerpoint/2010/main" val="4239457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t>Introduction to adversarial examples</a:t>
            </a:r>
          </a:p>
          <a:p>
            <a:r>
              <a:rPr lang="en-US" dirty="0"/>
              <a:t>Adversarial attack via local search</a:t>
            </a:r>
          </a:p>
          <a:p>
            <a:r>
              <a:rPr lang="en-US" dirty="0">
                <a:solidFill>
                  <a:srgbClr val="FF0000"/>
                </a:solidFill>
              </a:rPr>
              <a:t>Physically-realizable attacks</a:t>
            </a:r>
          </a:p>
          <a:p>
            <a:r>
              <a:rPr lang="en-US" dirty="0"/>
              <a:t>Training </a:t>
            </a:r>
            <a:r>
              <a:rPr lang="en-US" dirty="0" err="1"/>
              <a:t>adversarially</a:t>
            </a:r>
            <a:r>
              <a:rPr lang="en-US" dirty="0"/>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2121264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262B-4EA7-4A4F-9BF5-AE8DD26B2D6D}"/>
              </a:ext>
            </a:extLst>
          </p:cNvPr>
          <p:cNvSpPr>
            <a:spLocks noGrp="1"/>
          </p:cNvSpPr>
          <p:nvPr>
            <p:ph type="title"/>
          </p:nvPr>
        </p:nvSpPr>
        <p:spPr/>
        <p:txBody>
          <a:bodyPr/>
          <a:lstStyle/>
          <a:p>
            <a:r>
              <a:rPr lang="en-US" dirty="0"/>
              <a:t>Physically-Realizable Attacks</a:t>
            </a:r>
            <a:endParaRPr lang="en-SE" dirty="0"/>
          </a:p>
        </p:txBody>
      </p:sp>
      <p:sp>
        <p:nvSpPr>
          <p:cNvPr id="3" name="Content Placeholder 2">
            <a:extLst>
              <a:ext uri="{FF2B5EF4-FFF2-40B4-BE49-F238E27FC236}">
                <a16:creationId xmlns:a16="http://schemas.microsoft.com/office/drawing/2014/main" id="{58545DF4-E36F-402C-9F0F-FE44A1C23D03}"/>
              </a:ext>
            </a:extLst>
          </p:cNvPr>
          <p:cNvSpPr>
            <a:spLocks noGrp="1"/>
          </p:cNvSpPr>
          <p:nvPr>
            <p:ph idx="1"/>
          </p:nvPr>
        </p:nvSpPr>
        <p:spPr>
          <a:xfrm>
            <a:off x="457200" y="1295399"/>
            <a:ext cx="8229600" cy="1599441"/>
          </a:xfrm>
        </p:spPr>
        <p:txBody>
          <a:bodyPr>
            <a:normAutofit fontScale="70000" lnSpcReduction="20000"/>
          </a:bodyPr>
          <a:lstStyle/>
          <a:p>
            <a:r>
              <a:rPr lang="en-US" dirty="0"/>
              <a:t>Instead of directly manipulating pixels, it is possible to modify physical objects and cause miss-classification</a:t>
            </a:r>
          </a:p>
          <a:p>
            <a:r>
              <a:rPr lang="en-US" dirty="0"/>
              <a:t>[</a:t>
            </a:r>
            <a:r>
              <a:rPr lang="en-US" dirty="0" err="1"/>
              <a:t>Evtimov</a:t>
            </a:r>
            <a:r>
              <a:rPr lang="en-US" dirty="0"/>
              <a:t> et al 2017]: Physical Adversarial Examples Against Deep Neural Networks</a:t>
            </a:r>
          </a:p>
          <a:p>
            <a:pPr lvl="1"/>
            <a:r>
              <a:rPr lang="en-US" dirty="0">
                <a:hlinkClick r:id="rId2"/>
              </a:rPr>
              <a:t>https://bair.berkeley.edu/blog/2017/12/30/yolo-attack/</a:t>
            </a:r>
            <a:r>
              <a:rPr lang="en-US" dirty="0"/>
              <a:t> </a:t>
            </a:r>
          </a:p>
        </p:txBody>
      </p:sp>
      <p:sp>
        <p:nvSpPr>
          <p:cNvPr id="4" name="Slide Number Placeholder 3">
            <a:extLst>
              <a:ext uri="{FF2B5EF4-FFF2-40B4-BE49-F238E27FC236}">
                <a16:creationId xmlns:a16="http://schemas.microsoft.com/office/drawing/2014/main" id="{D1BA8808-5431-4E82-B7DD-48DD10B4EB16}"/>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8" name="Picture 7">
            <a:extLst>
              <a:ext uri="{FF2B5EF4-FFF2-40B4-BE49-F238E27FC236}">
                <a16:creationId xmlns:a16="http://schemas.microsoft.com/office/drawing/2014/main" id="{760AABF7-7E67-489C-AB7C-6EAB2700B5B9}"/>
              </a:ext>
            </a:extLst>
          </p:cNvPr>
          <p:cNvPicPr>
            <a:picLocks noChangeAspect="1"/>
          </p:cNvPicPr>
          <p:nvPr/>
        </p:nvPicPr>
        <p:blipFill>
          <a:blip r:embed="rId3"/>
          <a:stretch>
            <a:fillRect/>
          </a:stretch>
        </p:blipFill>
        <p:spPr>
          <a:xfrm>
            <a:off x="457200" y="2944878"/>
            <a:ext cx="8229600" cy="3879669"/>
          </a:xfrm>
          <a:prstGeom prst="rect">
            <a:avLst/>
          </a:prstGeom>
        </p:spPr>
      </p:pic>
    </p:spTree>
    <p:extLst>
      <p:ext uri="{BB962C8B-B14F-4D97-AF65-F5344CB8AC3E}">
        <p14:creationId xmlns:p14="http://schemas.microsoft.com/office/powerpoint/2010/main" val="2249548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082-0F18-4E76-AEA9-0D0EC7EED458}"/>
              </a:ext>
            </a:extLst>
          </p:cNvPr>
          <p:cNvSpPr>
            <a:spLocks noGrp="1"/>
          </p:cNvSpPr>
          <p:nvPr>
            <p:ph type="title"/>
          </p:nvPr>
        </p:nvSpPr>
        <p:spPr/>
        <p:txBody>
          <a:bodyPr/>
          <a:lstStyle/>
          <a:p>
            <a:r>
              <a:rPr lang="en-US" sz="3600" dirty="0"/>
              <a:t>An optimization approach to creating robust adversarial examples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CA788-FE7F-4C04-BEAE-3F6ECD35CE48}"/>
                  </a:ext>
                </a:extLst>
              </p:cNvPr>
              <p:cNvSpPr>
                <a:spLocks noGrp="1"/>
              </p:cNvSpPr>
              <p:nvPr>
                <p:ph idx="1"/>
              </p:nvPr>
            </p:nvSpPr>
            <p:spPr>
              <a:xfrm>
                <a:off x="457200" y="1295400"/>
                <a:ext cx="8229600" cy="3645768"/>
              </a:xfrm>
            </p:spPr>
            <p:txBody>
              <a:bodyPr>
                <a:normAutofit fontScale="70000" lnSpcReduction="20000"/>
              </a:bodyPr>
              <a:lstStyle/>
              <a:p>
                <a:r>
                  <a:rPr lang="en-US" dirty="0"/>
                  <a:t>The following optimization problem for targeted attack aims to minimize the cost function for input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𝛿</m:t>
                    </m:r>
                  </m:oMath>
                </a14:m>
                <a:r>
                  <a:rPr lang="en-US" dirty="0"/>
                  <a:t> and target label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𝑡𝑎𝑟𝑔</m:t>
                        </m:r>
                      </m:sub>
                    </m:sSub>
                  </m:oMath>
                </a14:m>
                <a:r>
                  <a:rPr lang="en-US" dirty="0"/>
                  <a:t> (</a:t>
                </a:r>
                <a14:m>
                  <m:oMath xmlns:m="http://schemas.openxmlformats.org/officeDocument/2006/math">
                    <m:r>
                      <a:rPr lang="en-US">
                        <a:latin typeface="Cambria Math" panose="02040503050406030204" pitchFamily="18" charset="0"/>
                      </a:rPr>
                      <m:t>𝜆</m:t>
                    </m:r>
                  </m:oMath>
                </a14:m>
                <a:r>
                  <a:rPr lang="en-US" dirty="0"/>
                  <a:t> is the Lagrange multiplier; the objective tries to minimize the perturbation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 instead of putting a hard bound on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𝑡𝑎𝑟𝑔</m:t>
                            </m:r>
                          </m:sub>
                        </m:sSub>
                        <m:r>
                          <a:rPr lang="en-US" b="0" i="1" smtClean="0">
                            <a:latin typeface="Cambria Math" panose="02040503050406030204" pitchFamily="18" charset="0"/>
                          </a:rPr>
                          <m:t>)</m:t>
                        </m:r>
                      </m:e>
                    </m:func>
                  </m:oMath>
                </a14:m>
                <a:endParaRPr lang="en-US" b="0" dirty="0"/>
              </a:p>
              <a:p>
                <a:r>
                  <a:rPr lang="en-US" dirty="0"/>
                  <a:t>To create a universal perturbation for robust adversarial examples, enhance the training dataset with multiple (</a:t>
                </a:r>
                <a14:m>
                  <m:oMath xmlns:m="http://schemas.openxmlformats.org/officeDocument/2006/math">
                    <m:r>
                      <a:rPr lang="en-US" b="0" i="1" smtClean="0">
                        <a:latin typeface="Cambria Math" panose="02040503050406030204" pitchFamily="18" charset="0"/>
                      </a:rPr>
                      <m:t>𝑘</m:t>
                    </m:r>
                  </m:oMath>
                </a14:m>
                <a:r>
                  <a:rPr lang="en-US" dirty="0"/>
                  <a:t>) variants of the input image at different viewing angles and lighting conditions</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𝛿</m:t>
                            </m:r>
                          </m:sub>
                        </m:sSub>
                      </m:fName>
                      <m:e>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𝛿</m:t>
                                </m:r>
                              </m:e>
                            </m:d>
                          </m:e>
                          <m:sub>
                            <m:r>
                              <a:rPr lang="en-US" i="1">
                                <a:latin typeface="Cambria Math" panose="02040503050406030204" pitchFamily="18" charset="0"/>
                              </a:rPr>
                              <m:t>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SE" dirty="0"/>
              </a:p>
            </p:txBody>
          </p:sp>
        </mc:Choice>
        <mc:Fallback xmlns="">
          <p:sp>
            <p:nvSpPr>
              <p:cNvPr id="3" name="Content Placeholder 2">
                <a:extLst>
                  <a:ext uri="{FF2B5EF4-FFF2-40B4-BE49-F238E27FC236}">
                    <a16:creationId xmlns:a16="http://schemas.microsoft.com/office/drawing/2014/main" id="{045CA788-FE7F-4C04-BEAE-3F6ECD35CE48}"/>
                  </a:ext>
                </a:extLst>
              </p:cNvPr>
              <p:cNvSpPr>
                <a:spLocks noGrp="1" noRot="1" noChangeAspect="1" noMove="1" noResize="1" noEditPoints="1" noAdjustHandles="1" noChangeArrowheads="1" noChangeShapeType="1" noTextEdit="1"/>
              </p:cNvSpPr>
              <p:nvPr>
                <p:ph idx="1"/>
              </p:nvPr>
            </p:nvSpPr>
            <p:spPr>
              <a:xfrm>
                <a:off x="457200" y="1295400"/>
                <a:ext cx="8229600" cy="3645768"/>
              </a:xfrm>
              <a:blipFill>
                <a:blip r:embed="rId3"/>
                <a:stretch>
                  <a:fillRect l="-815" t="-2843" r="-889" b="-1571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2C7595-4CDF-4408-A32C-14D807D51115}"/>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23" name="Picture 22">
            <a:extLst>
              <a:ext uri="{FF2B5EF4-FFF2-40B4-BE49-F238E27FC236}">
                <a16:creationId xmlns:a16="http://schemas.microsoft.com/office/drawing/2014/main" id="{24F66140-ED96-4208-8F6B-3721A7D54027}"/>
              </a:ext>
            </a:extLst>
          </p:cNvPr>
          <p:cNvPicPr>
            <a:picLocks noChangeAspect="1"/>
          </p:cNvPicPr>
          <p:nvPr/>
        </p:nvPicPr>
        <p:blipFill>
          <a:blip r:embed="rId4"/>
          <a:stretch>
            <a:fillRect/>
          </a:stretch>
        </p:blipFill>
        <p:spPr>
          <a:xfrm>
            <a:off x="823389" y="5085184"/>
            <a:ext cx="7497221" cy="1247949"/>
          </a:xfrm>
          <a:prstGeom prst="rect">
            <a:avLst/>
          </a:prstGeom>
        </p:spPr>
      </p:pic>
    </p:spTree>
    <p:extLst>
      <p:ext uri="{BB962C8B-B14F-4D97-AF65-F5344CB8AC3E}">
        <p14:creationId xmlns:p14="http://schemas.microsoft.com/office/powerpoint/2010/main" val="995312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A2E0-800E-40DA-B1AB-E58EFA2337F5}"/>
              </a:ext>
            </a:extLst>
          </p:cNvPr>
          <p:cNvSpPr>
            <a:spLocks noGrp="1"/>
          </p:cNvSpPr>
          <p:nvPr>
            <p:ph type="title"/>
          </p:nvPr>
        </p:nvSpPr>
        <p:spPr/>
        <p:txBody>
          <a:bodyPr/>
          <a:lstStyle/>
          <a:p>
            <a:r>
              <a:rPr lang="en-US" sz="3600" dirty="0"/>
              <a:t>Optimizing Spatial Constraints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45F6E-B6F6-4C23-8456-056CC0A151AA}"/>
                  </a:ext>
                </a:extLst>
              </p:cNvPr>
              <p:cNvSpPr>
                <a:spLocks noGrp="1"/>
              </p:cNvSpPr>
              <p:nvPr>
                <p:ph idx="1"/>
              </p:nvPr>
            </p:nvSpPr>
            <p:spPr>
              <a:xfrm>
                <a:off x="457200" y="1052736"/>
                <a:ext cx="8229600" cy="3096343"/>
              </a:xfrm>
            </p:spPr>
            <p:txBody>
              <a:bodyPr>
                <a:normAutofit fontScale="62500" lnSpcReduction="20000"/>
              </a:bodyPr>
              <a:lstStyle/>
              <a:p>
                <a:r>
                  <a:rPr lang="en-US" sz="3200" dirty="0"/>
                  <a:t>To make the perturbation imperceptible to humans, we add </a:t>
                </a:r>
                <a:r>
                  <a:rPr lang="en-US" sz="3200" dirty="0">
                    <a:solidFill>
                      <a:schemeClr val="tx1"/>
                    </a:solidFill>
                  </a:rPr>
                  <a:t>a mask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oMath>
                </a14:m>
                <a:r>
                  <a:rPr lang="en-US" b="0" i="1" dirty="0">
                    <a:latin typeface="Cambria Math" panose="02040503050406030204" pitchFamily="18" charset="0"/>
                  </a:rPr>
                  <a:t> </a:t>
                </a:r>
                <a:r>
                  <a:rPr lang="en-US" dirty="0"/>
                  <a:t>to localize the perturbation to specific areas of the Stop Sign to mimic vandalism:</a:t>
                </a:r>
                <a:endParaRPr lang="en-US" b="0" i="1" dirty="0">
                  <a:latin typeface="Cambria Math" panose="02040503050406030204" pitchFamily="18" charset="0"/>
                </a:endParaRP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𝛿</m:t>
                            </m:r>
                          </m:sub>
                        </m:sSub>
                      </m:fName>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𝑥</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𝛿</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𝑥</m:t>
                                    </m:r>
                                  </m:sub>
                                </m:sSub>
                                <m:r>
                                  <a:rPr lang="en-US" i="1">
                                    <a:solidFill>
                                      <a:srgbClr val="FF0000"/>
                                    </a:solidFill>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m:t>
                            </m:r>
                          </m:e>
                        </m:nary>
                      </m:e>
                    </m:func>
                  </m:oMath>
                </a14:m>
                <a:endParaRPr lang="en-US" dirty="0"/>
              </a:p>
              <a:p>
                <a:pPr lvl="1"/>
                <a:r>
                  <a:rPr lang="en-US" dirty="0"/>
                  <a:t>Use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norm in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𝑀</m:t>
                                </m:r>
                              </m:e>
                              <m:sub>
                                <m:r>
                                  <a:rPr lang="en-US">
                                    <a:latin typeface="Cambria Math" panose="02040503050406030204" pitchFamily="18" charset="0"/>
                                  </a:rPr>
                                  <m:t>𝑥</m:t>
                                </m:r>
                              </m:sub>
                            </m:sSub>
                            <m:r>
                              <a:rPr lang="en-US">
                                <a:latin typeface="Cambria Math" panose="02040503050406030204" pitchFamily="18" charset="0"/>
                              </a:rPr>
                              <m:t>⋅</m:t>
                            </m:r>
                            <m:r>
                              <a:rPr lang="en-US">
                                <a:latin typeface="Cambria Math" panose="02040503050406030204" pitchFamily="18" charset="0"/>
                              </a:rPr>
                              <m:t>𝛿</m:t>
                            </m:r>
                          </m:e>
                        </m:d>
                      </m:e>
                      <m:sub>
                        <m:r>
                          <a:rPr lang="en-US">
                            <a:latin typeface="Cambria Math" panose="02040503050406030204" pitchFamily="18" charset="0"/>
                          </a:rPr>
                          <m:t>1</m:t>
                        </m:r>
                      </m:sub>
                    </m:sSub>
                  </m:oMath>
                </a14:m>
                <a:r>
                  <a:rPr lang="en-US" dirty="0"/>
                  <a:t> to find the most vulnerable regions (since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𝑙</m:t>
                        </m:r>
                      </m:e>
                      <m:sub>
                        <m:r>
                          <a:rPr lang="en-US">
                            <a:latin typeface="Cambria Math" panose="02040503050406030204" pitchFamily="18" charset="0"/>
                          </a:rPr>
                          <m:t>1</m:t>
                        </m:r>
                      </m:sub>
                    </m:sSub>
                  </m:oMath>
                </a14:m>
                <a:r>
                  <a:rPr lang="en-US" dirty="0"/>
                  <a:t> loss promotes sparsity), then generate perturbation </a:t>
                </a:r>
                <a14:m>
                  <m:oMath xmlns:m="http://schemas.openxmlformats.org/officeDocument/2006/math">
                    <m:r>
                      <a:rPr lang="en-US">
                        <a:latin typeface="Cambria Math" panose="02040503050406030204" pitchFamily="18" charset="0"/>
                      </a:rPr>
                      <m:t>𝛿</m:t>
                    </m:r>
                  </m:oMath>
                </a14:m>
                <a:r>
                  <a:rPr lang="en-US" dirty="0"/>
                  <a:t> within these regions</a:t>
                </a:r>
              </a:p>
              <a:p>
                <a:r>
                  <a:rPr lang="en-US" dirty="0"/>
                  <a:t>Video demos:</a:t>
                </a:r>
              </a:p>
              <a:p>
                <a:pPr lvl="1"/>
                <a:r>
                  <a:rPr lang="en-US" dirty="0"/>
                  <a:t>“Bo Li – Secure Learning in Adversarial Autonomous Driving Environments” </a:t>
                </a:r>
                <a:r>
                  <a:rPr lang="en-US" dirty="0">
                    <a:hlinkClick r:id="rId3"/>
                  </a:rPr>
                  <a:t>https://www.youtube.com/watch?v=0VfBGWnFNuw&amp;t=421s</a:t>
                </a:r>
                <a:endParaRPr lang="en-US" dirty="0"/>
              </a:p>
              <a:p>
                <a:endParaRPr lang="en-SE" dirty="0"/>
              </a:p>
            </p:txBody>
          </p:sp>
        </mc:Choice>
        <mc:Fallback xmlns="">
          <p:sp>
            <p:nvSpPr>
              <p:cNvPr id="3" name="Content Placeholder 2">
                <a:extLst>
                  <a:ext uri="{FF2B5EF4-FFF2-40B4-BE49-F238E27FC236}">
                    <a16:creationId xmlns:a16="http://schemas.microsoft.com/office/drawing/2014/main" id="{BC645F6E-B6F6-4C23-8456-056CC0A151AA}"/>
                  </a:ext>
                </a:extLst>
              </p:cNvPr>
              <p:cNvSpPr>
                <a:spLocks noGrp="1" noRot="1" noChangeAspect="1" noMove="1" noResize="1" noEditPoints="1" noAdjustHandles="1" noChangeArrowheads="1" noChangeShapeType="1" noTextEdit="1"/>
              </p:cNvSpPr>
              <p:nvPr>
                <p:ph idx="1"/>
              </p:nvPr>
            </p:nvSpPr>
            <p:spPr>
              <a:xfrm>
                <a:off x="457200" y="1052736"/>
                <a:ext cx="8229600" cy="3096343"/>
              </a:xfrm>
              <a:blipFill>
                <a:blip r:embed="rId4"/>
                <a:stretch>
                  <a:fillRect l="-667" t="-2953" b="-7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5B487FD-36F3-4B81-9515-E1A1C81AAF1D}"/>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2" name="Picture 11">
            <a:extLst>
              <a:ext uri="{FF2B5EF4-FFF2-40B4-BE49-F238E27FC236}">
                <a16:creationId xmlns:a16="http://schemas.microsoft.com/office/drawing/2014/main" id="{5318461D-C371-45D6-98B8-220010C18D3A}"/>
              </a:ext>
            </a:extLst>
          </p:cNvPr>
          <p:cNvPicPr>
            <a:picLocks noChangeAspect="1"/>
          </p:cNvPicPr>
          <p:nvPr/>
        </p:nvPicPr>
        <p:blipFill>
          <a:blip r:embed="rId5"/>
          <a:stretch>
            <a:fillRect/>
          </a:stretch>
        </p:blipFill>
        <p:spPr>
          <a:xfrm>
            <a:off x="575556" y="4149079"/>
            <a:ext cx="7992888" cy="2611011"/>
          </a:xfrm>
          <a:prstGeom prst="rect">
            <a:avLst/>
          </a:prstGeom>
        </p:spPr>
      </p:pic>
    </p:spTree>
    <p:extLst>
      <p:ext uri="{BB962C8B-B14F-4D97-AF65-F5344CB8AC3E}">
        <p14:creationId xmlns:p14="http://schemas.microsoft.com/office/powerpoint/2010/main" val="313260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6422-B4EF-44AE-BA21-51FC3DB50B7C}"/>
              </a:ext>
            </a:extLst>
          </p:cNvPr>
          <p:cNvSpPr>
            <a:spLocks noGrp="1"/>
          </p:cNvSpPr>
          <p:nvPr>
            <p:ph type="title"/>
          </p:nvPr>
        </p:nvSpPr>
        <p:spPr/>
        <p:txBody>
          <a:bodyPr/>
          <a:lstStyle/>
          <a:p>
            <a:r>
              <a:rPr lang="en-US" dirty="0"/>
              <a:t>Adversarial Traffic Signs</a:t>
            </a:r>
            <a:endParaRPr lang="en-SE" dirty="0"/>
          </a:p>
        </p:txBody>
      </p:sp>
      <p:sp>
        <p:nvSpPr>
          <p:cNvPr id="3" name="Content Placeholder 2">
            <a:extLst>
              <a:ext uri="{FF2B5EF4-FFF2-40B4-BE49-F238E27FC236}">
                <a16:creationId xmlns:a16="http://schemas.microsoft.com/office/drawing/2014/main" id="{28BDDF0B-6E5E-4EE4-84C6-CBEFB9E2882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9591F38-E63F-4CFC-A483-BB9DD8ADF96B}"/>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圖片 3">
            <a:extLst>
              <a:ext uri="{FF2B5EF4-FFF2-40B4-BE49-F238E27FC236}">
                <a16:creationId xmlns:a16="http://schemas.microsoft.com/office/drawing/2014/main" id="{AE5BDDC5-2636-44DB-9BA9-F86902E33FA1}"/>
              </a:ext>
            </a:extLst>
          </p:cNvPr>
          <p:cNvPicPr>
            <a:picLocks noChangeAspect="1"/>
          </p:cNvPicPr>
          <p:nvPr/>
        </p:nvPicPr>
        <p:blipFill>
          <a:blip r:embed="rId2"/>
          <a:stretch>
            <a:fillRect/>
          </a:stretch>
        </p:blipFill>
        <p:spPr>
          <a:xfrm>
            <a:off x="457200" y="1169987"/>
            <a:ext cx="7958555" cy="5689216"/>
          </a:xfrm>
          <a:prstGeom prst="rect">
            <a:avLst/>
          </a:prstGeom>
        </p:spPr>
      </p:pic>
    </p:spTree>
    <p:extLst>
      <p:ext uri="{BB962C8B-B14F-4D97-AF65-F5344CB8AC3E}">
        <p14:creationId xmlns:p14="http://schemas.microsoft.com/office/powerpoint/2010/main" val="2737866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EF2B-816B-4E95-B748-F20FA4DB0826}"/>
              </a:ext>
            </a:extLst>
          </p:cNvPr>
          <p:cNvSpPr>
            <a:spLocks noGrp="1"/>
          </p:cNvSpPr>
          <p:nvPr>
            <p:ph type="title"/>
          </p:nvPr>
        </p:nvSpPr>
        <p:spPr/>
        <p:txBody>
          <a:bodyPr/>
          <a:lstStyle/>
          <a:p>
            <a:r>
              <a:rPr lang="en-US" dirty="0"/>
              <a:t>Attacks on Face Recognition</a:t>
            </a:r>
            <a:endParaRPr lang="en-SE" dirty="0"/>
          </a:p>
        </p:txBody>
      </p:sp>
      <p:sp>
        <p:nvSpPr>
          <p:cNvPr id="3" name="Content Placeholder 2">
            <a:extLst>
              <a:ext uri="{FF2B5EF4-FFF2-40B4-BE49-F238E27FC236}">
                <a16:creationId xmlns:a16="http://schemas.microsoft.com/office/drawing/2014/main" id="{0B60D02A-C08B-4F19-A952-3375EA5A5826}"/>
              </a:ext>
            </a:extLst>
          </p:cNvPr>
          <p:cNvSpPr>
            <a:spLocks noGrp="1"/>
          </p:cNvSpPr>
          <p:nvPr>
            <p:ph idx="1"/>
          </p:nvPr>
        </p:nvSpPr>
        <p:spPr>
          <a:xfrm>
            <a:off x="457200" y="1143000"/>
            <a:ext cx="8229600" cy="2205608"/>
          </a:xfrm>
        </p:spPr>
        <p:txBody>
          <a:bodyPr>
            <a:normAutofit fontScale="70000" lnSpcReduction="20000"/>
          </a:bodyPr>
          <a:lstStyle/>
          <a:p>
            <a:r>
              <a:rPr lang="en-US" dirty="0"/>
              <a:t>1. An attacker would need to find perturbations that generalize beyond a single image,</a:t>
            </a:r>
            <a:r>
              <a:rPr lang="zh-CN" altLang="en-US" dirty="0"/>
              <a:t> </a:t>
            </a:r>
            <a:r>
              <a:rPr lang="en-US" altLang="zh-CN" dirty="0"/>
              <a:t>e.g.,</a:t>
            </a:r>
            <a:r>
              <a:rPr lang="zh-CN" altLang="en-US" dirty="0"/>
              <a:t> </a:t>
            </a:r>
            <a:r>
              <a:rPr lang="en-US" altLang="zh-CN" dirty="0"/>
              <a:t>viewed</a:t>
            </a:r>
            <a:r>
              <a:rPr lang="zh-CN" altLang="en-US" dirty="0"/>
              <a:t> </a:t>
            </a:r>
            <a:r>
              <a:rPr lang="en-US" altLang="zh-CN" dirty="0"/>
              <a:t>from</a:t>
            </a:r>
            <a:r>
              <a:rPr lang="zh-CN" altLang="en-US" dirty="0"/>
              <a:t> </a:t>
            </a:r>
            <a:r>
              <a:rPr lang="en-US" altLang="zh-CN" dirty="0"/>
              <a:t>different angles</a:t>
            </a:r>
            <a:endParaRPr lang="en-US" dirty="0"/>
          </a:p>
          <a:p>
            <a:r>
              <a:rPr lang="en-US" dirty="0"/>
              <a:t>2. Small differences between adjacent pixels in the perturbation are unlikely to be accurately captured by cameras, so make the perturbation form large patches. </a:t>
            </a:r>
          </a:p>
          <a:p>
            <a:r>
              <a:rPr lang="en-US" dirty="0"/>
              <a:t>3. It is desirable to craft perturbations that are comprised mostly of colors reproducible by the printer.</a:t>
            </a:r>
          </a:p>
          <a:p>
            <a:endParaRPr lang="en-SE" dirty="0"/>
          </a:p>
        </p:txBody>
      </p:sp>
      <p:sp>
        <p:nvSpPr>
          <p:cNvPr id="4" name="Slide Number Placeholder 3">
            <a:extLst>
              <a:ext uri="{FF2B5EF4-FFF2-40B4-BE49-F238E27FC236}">
                <a16:creationId xmlns:a16="http://schemas.microsoft.com/office/drawing/2014/main" id="{36B3E17E-E1B2-49BB-B924-812620052456}"/>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sp>
        <p:nvSpPr>
          <p:cNvPr id="11" name="TextBox 10">
            <a:extLst>
              <a:ext uri="{FF2B5EF4-FFF2-40B4-BE49-F238E27FC236}">
                <a16:creationId xmlns:a16="http://schemas.microsoft.com/office/drawing/2014/main" id="{C8326ECF-A5C3-479A-84B1-D2E4140CA00B}"/>
              </a:ext>
            </a:extLst>
          </p:cNvPr>
          <p:cNvSpPr txBox="1"/>
          <p:nvPr/>
        </p:nvSpPr>
        <p:spPr>
          <a:xfrm>
            <a:off x="2555775" y="6604084"/>
            <a:ext cx="4032448" cy="253916"/>
          </a:xfrm>
          <a:prstGeom prst="rect">
            <a:avLst/>
          </a:prstGeom>
          <a:noFill/>
        </p:spPr>
        <p:txBody>
          <a:bodyPr wrap="square">
            <a:spAutoFit/>
          </a:bodyPr>
          <a:lstStyle/>
          <a:p>
            <a:r>
              <a:rPr lang="en-US" sz="1050" dirty="0"/>
              <a:t>https://www.cs.cmu.edu/~sbhagava/papers/face-rec-ccs16.pdf</a:t>
            </a:r>
          </a:p>
        </p:txBody>
      </p:sp>
      <p:pic>
        <p:nvPicPr>
          <p:cNvPr id="12" name="圖片 3">
            <a:extLst>
              <a:ext uri="{FF2B5EF4-FFF2-40B4-BE49-F238E27FC236}">
                <a16:creationId xmlns:a16="http://schemas.microsoft.com/office/drawing/2014/main" id="{989A37E4-4727-43CD-93EE-D4706F3B18B3}"/>
              </a:ext>
            </a:extLst>
          </p:cNvPr>
          <p:cNvPicPr>
            <a:picLocks noChangeAspect="1"/>
          </p:cNvPicPr>
          <p:nvPr/>
        </p:nvPicPr>
        <p:blipFill>
          <a:blip r:embed="rId2"/>
          <a:stretch>
            <a:fillRect/>
          </a:stretch>
        </p:blipFill>
        <p:spPr>
          <a:xfrm>
            <a:off x="943973" y="3229017"/>
            <a:ext cx="7256051" cy="3354345"/>
          </a:xfrm>
          <a:prstGeom prst="rect">
            <a:avLst/>
          </a:prstGeom>
        </p:spPr>
      </p:pic>
    </p:spTree>
    <p:extLst>
      <p:ext uri="{BB962C8B-B14F-4D97-AF65-F5344CB8AC3E}">
        <p14:creationId xmlns:p14="http://schemas.microsoft.com/office/powerpoint/2010/main" val="3478001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B2A7-F044-41E4-8ED2-640BFE67B331}"/>
              </a:ext>
            </a:extLst>
          </p:cNvPr>
          <p:cNvSpPr>
            <a:spLocks noGrp="1"/>
          </p:cNvSpPr>
          <p:nvPr>
            <p:ph type="title"/>
          </p:nvPr>
        </p:nvSpPr>
        <p:spPr>
          <a:xfrm>
            <a:off x="457200" y="164322"/>
            <a:ext cx="8229600" cy="868362"/>
          </a:xfrm>
        </p:spPr>
        <p:txBody>
          <a:bodyPr/>
          <a:lstStyle/>
          <a:p>
            <a:r>
              <a:rPr lang="en-US" dirty="0"/>
              <a:t>Blackbox Attacks</a:t>
            </a:r>
            <a:endParaRPr lang="en-SE" dirty="0"/>
          </a:p>
        </p:txBody>
      </p:sp>
      <p:sp>
        <p:nvSpPr>
          <p:cNvPr id="3" name="Content Placeholder 2">
            <a:extLst>
              <a:ext uri="{FF2B5EF4-FFF2-40B4-BE49-F238E27FC236}">
                <a16:creationId xmlns:a16="http://schemas.microsoft.com/office/drawing/2014/main" id="{C459AF8F-BAE9-419C-A053-85254BD2157A}"/>
              </a:ext>
            </a:extLst>
          </p:cNvPr>
          <p:cNvSpPr>
            <a:spLocks noGrp="1"/>
          </p:cNvSpPr>
          <p:nvPr>
            <p:ph idx="1"/>
          </p:nvPr>
        </p:nvSpPr>
        <p:spPr>
          <a:xfrm>
            <a:off x="457200" y="1052742"/>
            <a:ext cx="8229600" cy="2402801"/>
          </a:xfrm>
        </p:spPr>
        <p:txBody>
          <a:bodyPr>
            <a:normAutofit fontScale="55000" lnSpcReduction="20000"/>
          </a:bodyPr>
          <a:lstStyle/>
          <a:p>
            <a:r>
              <a:rPr lang="en-US" dirty="0"/>
              <a:t>We have been discussing Whitebox attacks, where we know the NN model parameters 𝜃 </a:t>
            </a:r>
          </a:p>
          <a:p>
            <a:r>
              <a:rPr lang="en-US" dirty="0"/>
              <a:t>Black Box Attacks:</a:t>
            </a:r>
          </a:p>
          <a:p>
            <a:r>
              <a:rPr lang="en-US" altLang="zh-TW" dirty="0"/>
              <a:t>If you have the training dataset of the target </a:t>
            </a:r>
            <a:r>
              <a:rPr lang="en-US" dirty="0"/>
              <a:t>Blackbox model:</a:t>
            </a:r>
          </a:p>
          <a:p>
            <a:pPr lvl="1"/>
            <a:r>
              <a:rPr lang="en-US" altLang="zh-TW" dirty="0"/>
              <a:t>Train a proxy </a:t>
            </a:r>
            <a:r>
              <a:rPr lang="en-US" dirty="0"/>
              <a:t>Whitebox model</a:t>
            </a:r>
            <a:r>
              <a:rPr lang="en-US" altLang="zh-TW" dirty="0"/>
              <a:t> yourself</a:t>
            </a:r>
          </a:p>
          <a:p>
            <a:pPr lvl="1"/>
            <a:r>
              <a:rPr lang="en-US" altLang="zh-TW" dirty="0"/>
              <a:t>Generate attacked objects for the proxy model</a:t>
            </a:r>
          </a:p>
          <a:p>
            <a:r>
              <a:rPr lang="en-US" altLang="zh-TW" dirty="0"/>
              <a:t>If you do not have the training dataset, you can obtain input-output data pairs from the target Blackbox model by invoking online cloud services </a:t>
            </a:r>
          </a:p>
          <a:p>
            <a:pPr lvl="1"/>
            <a:r>
              <a:rPr lang="en-US" altLang="zh-TW" dirty="0"/>
              <a:t>May get expensive if the cloud service is not free</a:t>
            </a:r>
          </a:p>
          <a:p>
            <a:pPr lvl="1"/>
            <a:endParaRPr lang="zh-TW" altLang="en-US" dirty="0"/>
          </a:p>
          <a:p>
            <a:pPr lvl="1"/>
            <a:endParaRPr lang="en-US" dirty="0"/>
          </a:p>
          <a:p>
            <a:endParaRPr lang="en-US" dirty="0"/>
          </a:p>
          <a:p>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BFB59209-168C-44AC-BB38-40EA9C2D4FB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23" name="圖片 17" descr="一張含有 貓, 動物, 哺乳類, 橙色 的圖片&#10;&#10;自動產生的描述">
            <a:extLst>
              <a:ext uri="{FF2B5EF4-FFF2-40B4-BE49-F238E27FC236}">
                <a16:creationId xmlns:a16="http://schemas.microsoft.com/office/drawing/2014/main" id="{FC5A45BD-84BA-4EB2-A71D-D89B0CD69C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50" y="4034235"/>
            <a:ext cx="1354727" cy="1308012"/>
          </a:xfrm>
          <a:prstGeom prst="rect">
            <a:avLst/>
          </a:prstGeom>
        </p:spPr>
      </p:pic>
      <p:sp>
        <p:nvSpPr>
          <p:cNvPr id="24" name="矩形: 圓角 18">
            <a:extLst>
              <a:ext uri="{FF2B5EF4-FFF2-40B4-BE49-F238E27FC236}">
                <a16:creationId xmlns:a16="http://schemas.microsoft.com/office/drawing/2014/main" id="{90DE24E3-DA28-4FC8-B268-9D12CF88606D}"/>
              </a:ext>
            </a:extLst>
          </p:cNvPr>
          <p:cNvSpPr/>
          <p:nvPr/>
        </p:nvSpPr>
        <p:spPr>
          <a:xfrm>
            <a:off x="2030776" y="3972958"/>
            <a:ext cx="1501048" cy="1369289"/>
          </a:xfrm>
          <a:prstGeom prst="roundRect">
            <a:avLst/>
          </a:prstGeom>
          <a:solidFill>
            <a:schemeClr val="tx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Target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Blackbox Model</a:t>
            </a:r>
          </a:p>
        </p:txBody>
      </p:sp>
      <p:sp>
        <p:nvSpPr>
          <p:cNvPr id="25" name="矩形: 圓角 19">
            <a:extLst>
              <a:ext uri="{FF2B5EF4-FFF2-40B4-BE49-F238E27FC236}">
                <a16:creationId xmlns:a16="http://schemas.microsoft.com/office/drawing/2014/main" id="{5FCAE439-04C8-4918-9EEF-A558248F4F9C}"/>
              </a:ext>
            </a:extLst>
          </p:cNvPr>
          <p:cNvSpPr/>
          <p:nvPr/>
        </p:nvSpPr>
        <p:spPr>
          <a:xfrm>
            <a:off x="6370370" y="4003594"/>
            <a:ext cx="1642413" cy="1369289"/>
          </a:xfrm>
          <a:prstGeom prst="roundRect">
            <a:avLst/>
          </a:prstGeom>
          <a:solidFill>
            <a:schemeClr val="bg1"/>
          </a:soli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Proxy</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TW" sz="2400" kern="0" dirty="0">
                <a:latin typeface="Calibri" panose="020F0502020204030204"/>
                <a:ea typeface="新細明體" panose="02020500000000000000" pitchFamily="18" charset="-120"/>
              </a:rPr>
              <a:t>Whitebox</a:t>
            </a:r>
            <a:endPar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i="0" u="none" strike="noStrike" kern="0" cap="none" spc="0" normalizeH="0" baseline="0" noProof="0" dirty="0">
                <a:ln>
                  <a:noFill/>
                </a:ln>
                <a:effectLst/>
                <a:uLnTx/>
                <a:uFillTx/>
                <a:latin typeface="Calibri" panose="020F0502020204030204"/>
                <a:ea typeface="新細明體" panose="02020500000000000000" pitchFamily="18" charset="-120"/>
                <a:cs typeface="+mn-cs"/>
              </a:rPr>
              <a:t>Model</a:t>
            </a:r>
          </a:p>
        </p:txBody>
      </p:sp>
      <p:cxnSp>
        <p:nvCxnSpPr>
          <p:cNvPr id="26" name="直線單箭頭接點 6">
            <a:extLst>
              <a:ext uri="{FF2B5EF4-FFF2-40B4-BE49-F238E27FC236}">
                <a16:creationId xmlns:a16="http://schemas.microsoft.com/office/drawing/2014/main" id="{04443856-ACA0-4A56-A24A-3EB7CEBDF457}"/>
              </a:ext>
            </a:extLst>
          </p:cNvPr>
          <p:cNvCxnSpPr/>
          <p:nvPr/>
        </p:nvCxnSpPr>
        <p:spPr>
          <a:xfrm>
            <a:off x="1636764" y="4688240"/>
            <a:ext cx="482600" cy="0"/>
          </a:xfrm>
          <a:prstGeom prst="straightConnector1">
            <a:avLst/>
          </a:prstGeom>
          <a:noFill/>
          <a:ln w="76200" cap="flat" cmpd="sng" algn="ctr">
            <a:solidFill>
              <a:srgbClr val="4472C4"/>
            </a:solidFill>
            <a:prstDash val="solid"/>
            <a:miter lim="800000"/>
            <a:tailEnd type="triangle"/>
          </a:ln>
          <a:effectLst/>
        </p:spPr>
      </p:cxnSp>
      <p:cxnSp>
        <p:nvCxnSpPr>
          <p:cNvPr id="27" name="直線單箭頭接點 21">
            <a:extLst>
              <a:ext uri="{FF2B5EF4-FFF2-40B4-BE49-F238E27FC236}">
                <a16:creationId xmlns:a16="http://schemas.microsoft.com/office/drawing/2014/main" id="{EA95ADC2-BF7D-4604-A7DE-A3B1C1B8FF5A}"/>
              </a:ext>
            </a:extLst>
          </p:cNvPr>
          <p:cNvCxnSpPr/>
          <p:nvPr/>
        </p:nvCxnSpPr>
        <p:spPr>
          <a:xfrm>
            <a:off x="3531824" y="4688240"/>
            <a:ext cx="482600" cy="0"/>
          </a:xfrm>
          <a:prstGeom prst="straightConnector1">
            <a:avLst/>
          </a:prstGeom>
          <a:noFill/>
          <a:ln w="76200" cap="flat" cmpd="sng" algn="ctr">
            <a:solidFill>
              <a:srgbClr val="4472C4"/>
            </a:solidFill>
            <a:prstDash val="solid"/>
            <a:miter lim="800000"/>
            <a:tailEnd type="triangle"/>
          </a:ln>
          <a:effectLst/>
        </p:spPr>
      </p:cxnSp>
      <p:pic>
        <p:nvPicPr>
          <p:cNvPr id="28" name="Picture 4" descr="ç¸éåç">
            <a:extLst>
              <a:ext uri="{FF2B5EF4-FFF2-40B4-BE49-F238E27FC236}">
                <a16:creationId xmlns:a16="http://schemas.microsoft.com/office/drawing/2014/main" id="{8BF1C0A5-46FF-424D-9BF9-08B20BD8C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751" y="4480485"/>
            <a:ext cx="415509" cy="415509"/>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4" descr="一張含有 貓, 動物, 哺乳類, 橙色 的圖片&#10;&#10;自動產生的描述">
            <a:extLst>
              <a:ext uri="{FF2B5EF4-FFF2-40B4-BE49-F238E27FC236}">
                <a16:creationId xmlns:a16="http://schemas.microsoft.com/office/drawing/2014/main" id="{5645C0A3-218F-4C95-81AB-3C3F9DFF0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5187" y="4095512"/>
            <a:ext cx="1354727" cy="1308012"/>
          </a:xfrm>
          <a:prstGeom prst="rect">
            <a:avLst/>
          </a:prstGeom>
        </p:spPr>
      </p:pic>
      <p:cxnSp>
        <p:nvCxnSpPr>
          <p:cNvPr id="30" name="直線單箭頭接點 26">
            <a:extLst>
              <a:ext uri="{FF2B5EF4-FFF2-40B4-BE49-F238E27FC236}">
                <a16:creationId xmlns:a16="http://schemas.microsoft.com/office/drawing/2014/main" id="{EFC4A41C-8CF2-4B2B-B03B-E1EF96A87371}"/>
              </a:ext>
            </a:extLst>
          </p:cNvPr>
          <p:cNvCxnSpPr/>
          <p:nvPr/>
        </p:nvCxnSpPr>
        <p:spPr>
          <a:xfrm>
            <a:off x="5904101" y="4749517"/>
            <a:ext cx="482600" cy="0"/>
          </a:xfrm>
          <a:prstGeom prst="straightConnector1">
            <a:avLst/>
          </a:prstGeom>
          <a:noFill/>
          <a:ln w="76200" cap="flat" cmpd="sng" algn="ctr">
            <a:solidFill>
              <a:srgbClr val="4472C4"/>
            </a:solidFill>
            <a:prstDash val="solid"/>
            <a:miter lim="800000"/>
            <a:tailEnd type="triangle"/>
          </a:ln>
          <a:effectLst/>
        </p:spPr>
      </p:cxnSp>
      <p:cxnSp>
        <p:nvCxnSpPr>
          <p:cNvPr id="31" name="直線單箭頭接點 27">
            <a:extLst>
              <a:ext uri="{FF2B5EF4-FFF2-40B4-BE49-F238E27FC236}">
                <a16:creationId xmlns:a16="http://schemas.microsoft.com/office/drawing/2014/main" id="{90345DD4-4700-472E-B80B-7CE2647C5228}"/>
              </a:ext>
            </a:extLst>
          </p:cNvPr>
          <p:cNvCxnSpPr/>
          <p:nvPr/>
        </p:nvCxnSpPr>
        <p:spPr>
          <a:xfrm>
            <a:off x="7956376" y="4716875"/>
            <a:ext cx="482600" cy="0"/>
          </a:xfrm>
          <a:prstGeom prst="straightConnector1">
            <a:avLst/>
          </a:prstGeom>
          <a:noFill/>
          <a:ln w="76200" cap="flat" cmpd="sng" algn="ctr">
            <a:solidFill>
              <a:srgbClr val="4472C4"/>
            </a:solidFill>
            <a:prstDash val="solid"/>
            <a:miter lim="800000"/>
            <a:tailEnd type="triangle"/>
          </a:ln>
          <a:effectLst/>
        </p:spPr>
      </p:cxnSp>
      <p:pic>
        <p:nvPicPr>
          <p:cNvPr id="32" name="Picture 4" descr="ç¸éåç">
            <a:extLst>
              <a:ext uri="{FF2B5EF4-FFF2-40B4-BE49-F238E27FC236}">
                <a16:creationId xmlns:a16="http://schemas.microsoft.com/office/drawing/2014/main" id="{595570AE-8B10-4E71-9520-34A137A3D5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5303" y="4509120"/>
            <a:ext cx="415509" cy="415509"/>
          </a:xfrm>
          <a:prstGeom prst="rect">
            <a:avLst/>
          </a:prstGeom>
          <a:noFill/>
          <a:extLst>
            <a:ext uri="{909E8E84-426E-40DD-AFC4-6F175D3DCCD1}">
              <a14:hiddenFill xmlns:a14="http://schemas.microsoft.com/office/drawing/2010/main">
                <a:solidFill>
                  <a:srgbClr val="FFFFFF"/>
                </a:solidFill>
              </a14:hiddenFill>
            </a:ext>
          </a:extLst>
        </p:spPr>
      </p:pic>
      <p:sp>
        <p:nvSpPr>
          <p:cNvPr id="33" name="流程圖: 磁碟 8">
            <a:extLst>
              <a:ext uri="{FF2B5EF4-FFF2-40B4-BE49-F238E27FC236}">
                <a16:creationId xmlns:a16="http://schemas.microsoft.com/office/drawing/2014/main" id="{52D84395-0B1D-4B93-AF26-FB753471A0A1}"/>
              </a:ext>
            </a:extLst>
          </p:cNvPr>
          <p:cNvSpPr/>
          <p:nvPr/>
        </p:nvSpPr>
        <p:spPr>
          <a:xfrm>
            <a:off x="3219450" y="5749080"/>
            <a:ext cx="2654300" cy="851657"/>
          </a:xfrm>
          <a:prstGeom prst="flowChartMagneticDisk">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0">
            <a:extLst>
              <a:ext uri="{FF2B5EF4-FFF2-40B4-BE49-F238E27FC236}">
                <a16:creationId xmlns:a16="http://schemas.microsoft.com/office/drawing/2014/main" id="{C0AF6977-51EA-4CE8-8BFB-8B6CE26540F4}"/>
              </a:ext>
            </a:extLst>
          </p:cNvPr>
          <p:cNvCxnSpPr>
            <a:cxnSpLocks/>
          </p:cNvCxnSpPr>
          <p:nvPr/>
        </p:nvCxnSpPr>
        <p:spPr>
          <a:xfrm flipH="1" flipV="1">
            <a:off x="2873444" y="5362305"/>
            <a:ext cx="945742" cy="520620"/>
          </a:xfrm>
          <a:prstGeom prst="straightConnector1">
            <a:avLst/>
          </a:prstGeom>
          <a:noFill/>
          <a:ln w="76200" cap="flat" cmpd="sng" algn="ctr">
            <a:solidFill>
              <a:sysClr val="windowText" lastClr="000000"/>
            </a:solidFill>
            <a:prstDash val="solid"/>
            <a:miter lim="800000"/>
            <a:tailEnd type="triangle"/>
          </a:ln>
          <a:effectLst/>
        </p:spPr>
      </p:cxnSp>
      <p:cxnSp>
        <p:nvCxnSpPr>
          <p:cNvPr id="35" name="直線單箭頭接點 32">
            <a:extLst>
              <a:ext uri="{FF2B5EF4-FFF2-40B4-BE49-F238E27FC236}">
                <a16:creationId xmlns:a16="http://schemas.microsoft.com/office/drawing/2014/main" id="{42A3B870-0DA0-4CEF-923E-92FEDE586E81}"/>
              </a:ext>
            </a:extLst>
          </p:cNvPr>
          <p:cNvCxnSpPr>
            <a:cxnSpLocks/>
          </p:cNvCxnSpPr>
          <p:nvPr/>
        </p:nvCxnSpPr>
        <p:spPr>
          <a:xfrm flipV="1">
            <a:off x="5447426" y="5348703"/>
            <a:ext cx="1103349" cy="520620"/>
          </a:xfrm>
          <a:prstGeom prst="straightConnector1">
            <a:avLst/>
          </a:prstGeom>
          <a:noFill/>
          <a:ln w="76200" cap="flat" cmpd="sng" algn="ctr">
            <a:solidFill>
              <a:sysClr val="windowText" lastClr="000000"/>
            </a:solidFill>
            <a:prstDash val="solid"/>
            <a:miter lim="800000"/>
            <a:tailEnd type="triangle"/>
          </a:ln>
          <a:effectLst/>
        </p:spPr>
      </p:cxnSp>
      <p:sp>
        <p:nvSpPr>
          <p:cNvPr id="36" name="文字方塊 7168">
            <a:extLst>
              <a:ext uri="{FF2B5EF4-FFF2-40B4-BE49-F238E27FC236}">
                <a16:creationId xmlns:a16="http://schemas.microsoft.com/office/drawing/2014/main" id="{050247D7-0238-42E2-924C-A5D8A7BA1395}"/>
              </a:ext>
            </a:extLst>
          </p:cNvPr>
          <p:cNvSpPr txBox="1"/>
          <p:nvPr/>
        </p:nvSpPr>
        <p:spPr>
          <a:xfrm>
            <a:off x="4014424" y="3326823"/>
            <a:ext cx="3098800" cy="830997"/>
          </a:xfrm>
          <a:prstGeom prst="rect">
            <a:avLst/>
          </a:prstGeom>
          <a:noFill/>
        </p:spPr>
        <p:txBody>
          <a:bodyPr wrap="square" rtlCol="0">
            <a:spAutoFit/>
          </a:bodyPr>
          <a:lstStyle/>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Attacked </a:t>
            </a:r>
          </a:p>
          <a:p>
            <a:pPr algn="ctr" defTabSz="457200" fontAlgn="auto">
              <a:spcBef>
                <a:spcPts val="0"/>
              </a:spcBef>
              <a:spcAft>
                <a:spcPts val="0"/>
              </a:spcAft>
            </a:pPr>
            <a:r>
              <a:rPr lang="en-US" altLang="zh-TW" sz="2400" dirty="0">
                <a:solidFill>
                  <a:prstClr val="black"/>
                </a:solidFill>
                <a:latin typeface="Calibri" panose="020F0502020204030204"/>
                <a:ea typeface="新細明體" panose="02020500000000000000" pitchFamily="18" charset="-120"/>
              </a:rPr>
              <a:t>Input Image</a:t>
            </a:r>
            <a:endParaRPr lang="zh-TW" altLang="en-US" sz="2400" dirty="0">
              <a:solidFill>
                <a:prstClr val="black"/>
              </a:solidFill>
              <a:latin typeface="Calibri" panose="020F0502020204030204"/>
              <a:ea typeface="新細明體" panose="02020500000000000000" pitchFamily="18" charset="-120"/>
            </a:endParaRPr>
          </a:p>
        </p:txBody>
      </p:sp>
      <p:cxnSp>
        <p:nvCxnSpPr>
          <p:cNvPr id="37" name="直線單箭頭接點 37">
            <a:extLst>
              <a:ext uri="{FF2B5EF4-FFF2-40B4-BE49-F238E27FC236}">
                <a16:creationId xmlns:a16="http://schemas.microsoft.com/office/drawing/2014/main" id="{4DDA119C-CBA0-49B8-9EF2-EECD93BEC1DB}"/>
              </a:ext>
            </a:extLst>
          </p:cNvPr>
          <p:cNvCxnSpPr>
            <a:cxnSpLocks/>
          </p:cNvCxnSpPr>
          <p:nvPr/>
        </p:nvCxnSpPr>
        <p:spPr>
          <a:xfrm flipH="1">
            <a:off x="1314353" y="3742321"/>
            <a:ext cx="353083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38" name="直線單箭頭接點 39">
            <a:extLst>
              <a:ext uri="{FF2B5EF4-FFF2-40B4-BE49-F238E27FC236}">
                <a16:creationId xmlns:a16="http://schemas.microsoft.com/office/drawing/2014/main" id="{8B868AAC-FF67-4D1E-A029-80E11446AC32}"/>
              </a:ext>
            </a:extLst>
          </p:cNvPr>
          <p:cNvCxnSpPr>
            <a:cxnSpLocks/>
          </p:cNvCxnSpPr>
          <p:nvPr/>
        </p:nvCxnSpPr>
        <p:spPr>
          <a:xfrm>
            <a:off x="1328260" y="3735338"/>
            <a:ext cx="1" cy="354831"/>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2024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07BB-EBA5-4103-9AD0-FDFC90490021}"/>
              </a:ext>
            </a:extLst>
          </p:cNvPr>
          <p:cNvSpPr>
            <a:spLocks noGrp="1"/>
          </p:cNvSpPr>
          <p:nvPr>
            <p:ph type="title"/>
          </p:nvPr>
        </p:nvSpPr>
        <p:spPr/>
        <p:txBody>
          <a:bodyPr/>
          <a:lstStyle/>
          <a:p>
            <a:r>
              <a:rPr lang="en-US" dirty="0"/>
              <a:t>Blackbox Attack Example</a:t>
            </a:r>
            <a:endParaRPr lang="en-SE" dirty="0"/>
          </a:p>
        </p:txBody>
      </p:sp>
      <p:sp>
        <p:nvSpPr>
          <p:cNvPr id="3" name="Content Placeholder 2">
            <a:extLst>
              <a:ext uri="{FF2B5EF4-FFF2-40B4-BE49-F238E27FC236}">
                <a16:creationId xmlns:a16="http://schemas.microsoft.com/office/drawing/2014/main" id="{46EBC52F-A6D6-45CE-A65F-A6999592C088}"/>
              </a:ext>
            </a:extLst>
          </p:cNvPr>
          <p:cNvSpPr>
            <a:spLocks noGrp="1"/>
          </p:cNvSpPr>
          <p:nvPr>
            <p:ph idx="1"/>
          </p:nvPr>
        </p:nvSpPr>
        <p:spPr>
          <a:xfrm>
            <a:off x="457200" y="1287016"/>
            <a:ext cx="8229600" cy="1349896"/>
          </a:xfrm>
        </p:spPr>
        <p:txBody>
          <a:bodyPr>
            <a:normAutofit fontScale="77500" lnSpcReduction="20000"/>
          </a:bodyPr>
          <a:lstStyle/>
          <a:p>
            <a:r>
              <a:rPr lang="en-US" dirty="0"/>
              <a:t>[</a:t>
            </a:r>
            <a:r>
              <a:rPr lang="en-US" dirty="0" err="1"/>
              <a:t>Evtimov</a:t>
            </a:r>
            <a:r>
              <a:rPr lang="en-US" dirty="0"/>
              <a:t> et al 2017]: Physical adversarial examples generated for the YOLO object detector (the proxy Whitebox model) are also be able to fool Faster-RCNN (the Blackbox model)</a:t>
            </a:r>
            <a:endParaRPr lang="en-SE" dirty="0"/>
          </a:p>
        </p:txBody>
      </p:sp>
      <p:sp>
        <p:nvSpPr>
          <p:cNvPr id="4" name="Slide Number Placeholder 3">
            <a:extLst>
              <a:ext uri="{FF2B5EF4-FFF2-40B4-BE49-F238E27FC236}">
                <a16:creationId xmlns:a16="http://schemas.microsoft.com/office/drawing/2014/main" id="{CD502565-CC8C-45FD-A5F2-8DE44013D975}"/>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3074" name="Picture 2">
            <a:extLst>
              <a:ext uri="{FF2B5EF4-FFF2-40B4-BE49-F238E27FC236}">
                <a16:creationId xmlns:a16="http://schemas.microsoft.com/office/drawing/2014/main" id="{62F55383-B3EE-4CEB-BE56-22873E62B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402" y="2636912"/>
            <a:ext cx="3793195" cy="404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02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4F45-201D-46B7-889A-595F76315C10}"/>
              </a:ext>
            </a:extLst>
          </p:cNvPr>
          <p:cNvSpPr>
            <a:spLocks noGrp="1"/>
          </p:cNvSpPr>
          <p:nvPr>
            <p:ph type="title"/>
          </p:nvPr>
        </p:nvSpPr>
        <p:spPr/>
        <p:txBody>
          <a:bodyPr/>
          <a:lstStyle/>
          <a:p>
            <a:r>
              <a:rPr lang="en-US" dirty="0" err="1"/>
              <a:t>DeepBillboard</a:t>
            </a:r>
            <a:endParaRPr lang="en-SE" dirty="0"/>
          </a:p>
        </p:txBody>
      </p:sp>
      <p:sp>
        <p:nvSpPr>
          <p:cNvPr id="3" name="Content Placeholder 2">
            <a:extLst>
              <a:ext uri="{FF2B5EF4-FFF2-40B4-BE49-F238E27FC236}">
                <a16:creationId xmlns:a16="http://schemas.microsoft.com/office/drawing/2014/main" id="{2CA736E1-7133-41F2-BF49-0F57FC07B87D}"/>
              </a:ext>
            </a:extLst>
          </p:cNvPr>
          <p:cNvSpPr>
            <a:spLocks noGrp="1"/>
          </p:cNvSpPr>
          <p:nvPr>
            <p:ph idx="1"/>
          </p:nvPr>
        </p:nvSpPr>
        <p:spPr>
          <a:xfrm>
            <a:off x="457200" y="1052736"/>
            <a:ext cx="8229600" cy="1304725"/>
          </a:xfrm>
        </p:spPr>
        <p:txBody>
          <a:bodyPr>
            <a:normAutofit fontScale="70000" lnSpcReduction="20000"/>
          </a:bodyPr>
          <a:lstStyle/>
          <a:p>
            <a:r>
              <a:rPr lang="en-US" dirty="0"/>
              <a:t>Goal: generate a single adversarial billboard image that may mislead the steering angle of an AV upon every single frame captured by onboard camera during the process of driving by a billboard.</a:t>
            </a:r>
            <a:endParaRPr lang="en-SE" dirty="0"/>
          </a:p>
        </p:txBody>
      </p:sp>
      <p:sp>
        <p:nvSpPr>
          <p:cNvPr id="4" name="Slide Number Placeholder 3">
            <a:extLst>
              <a:ext uri="{FF2B5EF4-FFF2-40B4-BE49-F238E27FC236}">
                <a16:creationId xmlns:a16="http://schemas.microsoft.com/office/drawing/2014/main" id="{E4177354-68B7-4E5E-B9DF-E63119484A1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6F539D5-BF49-46B7-88BD-2809D8B2CF93}"/>
              </a:ext>
            </a:extLst>
          </p:cNvPr>
          <p:cNvPicPr>
            <a:picLocks noChangeAspect="1"/>
          </p:cNvPicPr>
          <p:nvPr/>
        </p:nvPicPr>
        <p:blipFill>
          <a:blip r:embed="rId3"/>
          <a:stretch>
            <a:fillRect/>
          </a:stretch>
        </p:blipFill>
        <p:spPr>
          <a:xfrm>
            <a:off x="1547664" y="2357461"/>
            <a:ext cx="5947413" cy="4064190"/>
          </a:xfrm>
          <a:prstGeom prst="rect">
            <a:avLst/>
          </a:prstGeom>
        </p:spPr>
      </p:pic>
      <p:sp>
        <p:nvSpPr>
          <p:cNvPr id="8" name="TextBox 7">
            <a:extLst>
              <a:ext uri="{FF2B5EF4-FFF2-40B4-BE49-F238E27FC236}">
                <a16:creationId xmlns:a16="http://schemas.microsoft.com/office/drawing/2014/main" id="{DFBB451F-A0BC-4FEA-B104-37C6261DCA28}"/>
              </a:ext>
            </a:extLst>
          </p:cNvPr>
          <p:cNvSpPr txBox="1"/>
          <p:nvPr/>
        </p:nvSpPr>
        <p:spPr>
          <a:xfrm>
            <a:off x="980728" y="6442502"/>
            <a:ext cx="7182544" cy="415498"/>
          </a:xfrm>
          <a:prstGeom prst="rect">
            <a:avLst/>
          </a:prstGeom>
          <a:noFill/>
        </p:spPr>
        <p:txBody>
          <a:bodyPr wrap="square">
            <a:spAutoFit/>
          </a:bodyPr>
          <a:lstStyle/>
          <a:p>
            <a:r>
              <a:rPr lang="en-US" sz="1050" b="0" i="0" dirty="0">
                <a:solidFill>
                  <a:srgbClr val="222222"/>
                </a:solidFill>
                <a:effectLst/>
                <a:latin typeface="Arial" panose="020B0604020202020204" pitchFamily="34" charset="0"/>
              </a:rPr>
              <a:t>Zhou H, Li W, Kong Z, et al. </a:t>
            </a:r>
            <a:r>
              <a:rPr lang="en-US" sz="1050" b="0" i="0" dirty="0" err="1">
                <a:solidFill>
                  <a:srgbClr val="222222"/>
                </a:solidFill>
                <a:effectLst/>
                <a:latin typeface="Arial" panose="020B0604020202020204" pitchFamily="34" charset="0"/>
              </a:rPr>
              <a:t>Deepbillboard</a:t>
            </a:r>
            <a:r>
              <a:rPr lang="en-US" sz="1050" b="0" i="0" dirty="0">
                <a:solidFill>
                  <a:srgbClr val="222222"/>
                </a:solidFill>
                <a:effectLst/>
                <a:latin typeface="Arial" panose="020B0604020202020204" pitchFamily="34" charset="0"/>
              </a:rPr>
              <a:t>: Systematic physical-world testing of autonomous driving systems[C]//2020 IEEE/ACM 42nd International Conference on Software Engineering (ICSE). IEEE, 2020: 347-358.</a:t>
            </a:r>
            <a:endParaRPr lang="en-SE" sz="1050" dirty="0"/>
          </a:p>
        </p:txBody>
      </p:sp>
    </p:spTree>
    <p:extLst>
      <p:ext uri="{BB962C8B-B14F-4D97-AF65-F5344CB8AC3E}">
        <p14:creationId xmlns:p14="http://schemas.microsoft.com/office/powerpoint/2010/main" val="426658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344C-0370-4297-BB8F-E52B48A8F380}"/>
              </a:ext>
            </a:extLst>
          </p:cNvPr>
          <p:cNvSpPr>
            <a:spLocks noGrp="1"/>
          </p:cNvSpPr>
          <p:nvPr>
            <p:ph type="title"/>
          </p:nvPr>
        </p:nvSpPr>
        <p:spPr/>
        <p:txBody>
          <a:bodyPr/>
          <a:lstStyle/>
          <a:p>
            <a:r>
              <a:rPr lang="en-US" dirty="0" err="1"/>
              <a:t>DeepBillboard</a:t>
            </a:r>
            <a:r>
              <a:rPr lang="en-US" dirty="0"/>
              <a:t> Workflow</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F0F343-6D73-45A1-89F9-74DED743D8B7}"/>
                  </a:ext>
                </a:extLst>
              </p:cNvPr>
              <p:cNvSpPr>
                <a:spLocks noGrp="1"/>
              </p:cNvSpPr>
              <p:nvPr>
                <p:ph idx="1"/>
              </p:nvPr>
            </p:nvSpPr>
            <p:spPr>
              <a:xfrm>
                <a:off x="457200" y="1196753"/>
                <a:ext cx="8229600" cy="2448272"/>
              </a:xfrm>
            </p:spPr>
            <p:txBody>
              <a:bodyPr>
                <a:normAutofit fontScale="62500" lnSpcReduction="20000"/>
              </a:bodyPr>
              <a:lstStyle/>
              <a:p>
                <a:r>
                  <a:rPr lang="en-US" dirty="0"/>
                  <a:t>To generate adversarial perturbations for contiguous frames, </a:t>
                </a:r>
              </a:p>
              <a:p>
                <a:r>
                  <a:rPr lang="en-US" dirty="0"/>
                  <a:t>1. Training dataset generation: pre-fill the billboard with unicolor, and paint its four corners with contrasting colors. Record video while driving by the billboard with different speeds and angles</a:t>
                </a:r>
              </a:p>
              <a:p>
                <a:r>
                  <a:rPr lang="en-US" dirty="0"/>
                  <a:t>2. Training algorithm: 1. Generate locally-best perturbation for each single frame; 2. Find a single perturbation that misleads DNNs best for multiple consecutive frames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represents the </a:t>
                </a:r>
                <a:r>
                  <a:rPr lang="en-US" dirty="0" err="1"/>
                  <a:t>i-th</a:t>
                </a:r>
                <a:r>
                  <a:rPr lang="en-US" dirty="0"/>
                  <a:t> frame), using a joint loss optimization method; 3. Transfer RGB values to printable colors</a:t>
                </a:r>
                <a:endParaRPr lang="en-SE" dirty="0"/>
              </a:p>
            </p:txBody>
          </p:sp>
        </mc:Choice>
        <mc:Fallback xmlns="">
          <p:sp>
            <p:nvSpPr>
              <p:cNvPr id="3" name="Content Placeholder 2">
                <a:extLst>
                  <a:ext uri="{FF2B5EF4-FFF2-40B4-BE49-F238E27FC236}">
                    <a16:creationId xmlns:a16="http://schemas.microsoft.com/office/drawing/2014/main" id="{ACF0F343-6D73-45A1-89F9-74DED743D8B7}"/>
                  </a:ext>
                </a:extLst>
              </p:cNvPr>
              <p:cNvSpPr>
                <a:spLocks noGrp="1" noRot="1" noChangeAspect="1" noMove="1" noResize="1" noEditPoints="1" noAdjustHandles="1" noChangeArrowheads="1" noChangeShapeType="1" noTextEdit="1"/>
              </p:cNvSpPr>
              <p:nvPr>
                <p:ph idx="1"/>
              </p:nvPr>
            </p:nvSpPr>
            <p:spPr>
              <a:xfrm>
                <a:off x="457200" y="1196753"/>
                <a:ext cx="8229600" cy="2448272"/>
              </a:xfrm>
              <a:blipFill>
                <a:blip r:embed="rId2"/>
                <a:stretch>
                  <a:fillRect l="-667" t="-3483" r="-1037" b="-29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4BB324-4E09-4A12-8461-1F18F5CC1CE8}"/>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69844DA4-6E80-434D-8F96-806F686B5B98}"/>
              </a:ext>
            </a:extLst>
          </p:cNvPr>
          <p:cNvPicPr>
            <a:picLocks noChangeAspect="1"/>
          </p:cNvPicPr>
          <p:nvPr/>
        </p:nvPicPr>
        <p:blipFill>
          <a:blip r:embed="rId3"/>
          <a:stretch>
            <a:fillRect/>
          </a:stretch>
        </p:blipFill>
        <p:spPr>
          <a:xfrm>
            <a:off x="0" y="3580953"/>
            <a:ext cx="9144000" cy="3016399"/>
          </a:xfrm>
          <a:prstGeom prst="rect">
            <a:avLst/>
          </a:prstGeom>
        </p:spPr>
      </p:pic>
    </p:spTree>
    <p:extLst>
      <p:ext uri="{BB962C8B-B14F-4D97-AF65-F5344CB8AC3E}">
        <p14:creationId xmlns:p14="http://schemas.microsoft.com/office/powerpoint/2010/main" val="119117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F2B7-E720-4646-A744-40B941655BD2}"/>
              </a:ext>
            </a:extLst>
          </p:cNvPr>
          <p:cNvSpPr>
            <a:spLocks noGrp="1"/>
          </p:cNvSpPr>
          <p:nvPr>
            <p:ph type="title"/>
          </p:nvPr>
        </p:nvSpPr>
        <p:spPr/>
        <p:txBody>
          <a:bodyPr/>
          <a:lstStyle/>
          <a:p>
            <a:r>
              <a:rPr lang="en-US" dirty="0"/>
              <a:t>Adversarial Examples</a:t>
            </a:r>
            <a:endParaRPr lang="en-SE" dirty="0"/>
          </a:p>
        </p:txBody>
      </p:sp>
      <p:sp>
        <p:nvSpPr>
          <p:cNvPr id="3" name="Content Placeholder 2">
            <a:extLst>
              <a:ext uri="{FF2B5EF4-FFF2-40B4-BE49-F238E27FC236}">
                <a16:creationId xmlns:a16="http://schemas.microsoft.com/office/drawing/2014/main" id="{825A01D9-B4DB-4A36-A81E-7F1C69660B26}"/>
              </a:ext>
            </a:extLst>
          </p:cNvPr>
          <p:cNvSpPr>
            <a:spLocks noGrp="1"/>
          </p:cNvSpPr>
          <p:nvPr>
            <p:ph idx="1"/>
          </p:nvPr>
        </p:nvSpPr>
        <p:spPr>
          <a:xfrm>
            <a:off x="457200" y="1295400"/>
            <a:ext cx="8229600" cy="1341512"/>
          </a:xfrm>
        </p:spPr>
        <p:txBody>
          <a:bodyPr>
            <a:normAutofit fontScale="77500" lnSpcReduction="20000"/>
          </a:bodyPr>
          <a:lstStyle/>
          <a:p>
            <a:r>
              <a:rPr lang="en-US" dirty="0"/>
              <a:t>Starting with an image of a panda, the attacker adds a small perturbation that has been calculated to make the image be recognized as a gibbon with high confidence.</a:t>
            </a:r>
          </a:p>
          <a:p>
            <a:endParaRPr lang="en-SE" dirty="0"/>
          </a:p>
          <a:p>
            <a:endParaRPr lang="en-SE" dirty="0"/>
          </a:p>
        </p:txBody>
      </p:sp>
      <p:sp>
        <p:nvSpPr>
          <p:cNvPr id="4" name="Slide Number Placeholder 3">
            <a:extLst>
              <a:ext uri="{FF2B5EF4-FFF2-40B4-BE49-F238E27FC236}">
                <a16:creationId xmlns:a16="http://schemas.microsoft.com/office/drawing/2014/main" id="{CE2439E5-638D-40BD-9759-F35BDB839583}"/>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72F029C4-9F9C-495B-A97A-056FB24D0DA2}"/>
              </a:ext>
            </a:extLst>
          </p:cNvPr>
          <p:cNvPicPr>
            <a:picLocks noChangeAspect="1"/>
          </p:cNvPicPr>
          <p:nvPr/>
        </p:nvPicPr>
        <p:blipFill>
          <a:blip r:embed="rId2"/>
          <a:stretch>
            <a:fillRect/>
          </a:stretch>
        </p:blipFill>
        <p:spPr>
          <a:xfrm>
            <a:off x="208941" y="2852936"/>
            <a:ext cx="8726118" cy="3324689"/>
          </a:xfrm>
          <a:prstGeom prst="rect">
            <a:avLst/>
          </a:prstGeom>
        </p:spPr>
      </p:pic>
      <p:sp>
        <p:nvSpPr>
          <p:cNvPr id="8" name="TextBox 7">
            <a:extLst>
              <a:ext uri="{FF2B5EF4-FFF2-40B4-BE49-F238E27FC236}">
                <a16:creationId xmlns:a16="http://schemas.microsoft.com/office/drawing/2014/main" id="{5D92C97E-4AED-4F05-BC12-1601216DE5C9}"/>
              </a:ext>
            </a:extLst>
          </p:cNvPr>
          <p:cNvSpPr txBox="1"/>
          <p:nvPr/>
        </p:nvSpPr>
        <p:spPr>
          <a:xfrm>
            <a:off x="2636912" y="6536060"/>
            <a:ext cx="3870176" cy="253916"/>
          </a:xfrm>
          <a:prstGeom prst="rect">
            <a:avLst/>
          </a:prstGeom>
          <a:noFill/>
        </p:spPr>
        <p:txBody>
          <a:bodyPr wrap="square">
            <a:spAutoFit/>
          </a:bodyPr>
          <a:lstStyle/>
          <a:p>
            <a:r>
              <a:rPr lang="en-SE" sz="1050" dirty="0"/>
              <a:t>https://openai.com/blog/adversarial-example-research/</a:t>
            </a:r>
          </a:p>
        </p:txBody>
      </p:sp>
    </p:spTree>
    <p:extLst>
      <p:ext uri="{BB962C8B-B14F-4D97-AF65-F5344CB8AC3E}">
        <p14:creationId xmlns:p14="http://schemas.microsoft.com/office/powerpoint/2010/main" val="343740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D5C7-81EE-44AA-BE95-11A7E694D6BC}"/>
              </a:ext>
            </a:extLst>
          </p:cNvPr>
          <p:cNvSpPr>
            <a:spLocks noGrp="1"/>
          </p:cNvSpPr>
          <p:nvPr>
            <p:ph type="title"/>
          </p:nvPr>
        </p:nvSpPr>
        <p:spPr/>
        <p:txBody>
          <a:bodyPr/>
          <a:lstStyle/>
          <a:p>
            <a:r>
              <a:rPr lang="en-US" dirty="0"/>
              <a:t>Phantom of the ADAS</a:t>
            </a:r>
            <a:endParaRPr lang="en-SE" dirty="0"/>
          </a:p>
        </p:txBody>
      </p:sp>
      <p:sp>
        <p:nvSpPr>
          <p:cNvPr id="3" name="Content Placeholder 2">
            <a:extLst>
              <a:ext uri="{FF2B5EF4-FFF2-40B4-BE49-F238E27FC236}">
                <a16:creationId xmlns:a16="http://schemas.microsoft.com/office/drawing/2014/main" id="{4B6D68C7-DEB2-4A0A-B30B-A487DDABE285}"/>
              </a:ext>
            </a:extLst>
          </p:cNvPr>
          <p:cNvSpPr>
            <a:spLocks noGrp="1"/>
          </p:cNvSpPr>
          <p:nvPr>
            <p:ph idx="1"/>
          </p:nvPr>
        </p:nvSpPr>
        <p:spPr>
          <a:xfrm>
            <a:off x="76200" y="1268760"/>
            <a:ext cx="6034477" cy="3096344"/>
          </a:xfrm>
        </p:spPr>
        <p:txBody>
          <a:bodyPr>
            <a:normAutofit fontScale="55000" lnSpcReduction="20000"/>
          </a:bodyPr>
          <a:lstStyle/>
          <a:p>
            <a:r>
              <a:rPr lang="en-US" dirty="0"/>
              <a:t>A phantom is a depthless presented/projected picture of a 3D object (e.g., pedestrian, traffic sign, car, truck, bicycle…), with the purpose of fooling ADAS to treat it as a real object and trigger an automatic reaction</a:t>
            </a:r>
          </a:p>
          <a:p>
            <a:r>
              <a:rPr lang="en-US" dirty="0"/>
              <a:t>Phantom attacks by projecting a phantom via a drone equipped with a portable projector:</a:t>
            </a:r>
          </a:p>
          <a:p>
            <a:pPr lvl="1"/>
            <a:r>
              <a:rPr lang="en-US" dirty="0">
                <a:hlinkClick r:id="rId3"/>
              </a:rPr>
              <a:t>https://www.youtube.com/watch?v=1cSw4fXYqWI&amp;t=85s</a:t>
            </a:r>
            <a:r>
              <a:rPr lang="en-US" dirty="0"/>
              <a:t> </a:t>
            </a:r>
          </a:p>
          <a:p>
            <a:r>
              <a:rPr lang="en-US" dirty="0"/>
              <a:t>or by presenting a phantom on a hacked roadside digital billboard:</a:t>
            </a:r>
          </a:p>
          <a:p>
            <a:pPr lvl="1"/>
            <a:r>
              <a:rPr lang="en-US" dirty="0">
                <a:hlinkClick r:id="rId4"/>
              </a:rPr>
              <a:t>https://www.youtube.com/watch?v=-E0t_s6bT_4</a:t>
            </a:r>
            <a:r>
              <a:rPr lang="en-US" dirty="0"/>
              <a:t> </a:t>
            </a:r>
          </a:p>
        </p:txBody>
      </p:sp>
      <p:sp>
        <p:nvSpPr>
          <p:cNvPr id="4" name="Slide Number Placeholder 3">
            <a:extLst>
              <a:ext uri="{FF2B5EF4-FFF2-40B4-BE49-F238E27FC236}">
                <a16:creationId xmlns:a16="http://schemas.microsoft.com/office/drawing/2014/main" id="{5104F5D7-D96C-481F-801B-EBA4194FE4BC}"/>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6" name="Rectangle 5">
            <a:extLst>
              <a:ext uri="{FF2B5EF4-FFF2-40B4-BE49-F238E27FC236}">
                <a16:creationId xmlns:a16="http://schemas.microsoft.com/office/drawing/2014/main" id="{42D1BE16-BCFF-4C82-B17D-CE416B6AF7A5}"/>
              </a:ext>
            </a:extLst>
          </p:cNvPr>
          <p:cNvSpPr/>
          <p:nvPr/>
        </p:nvSpPr>
        <p:spPr>
          <a:xfrm>
            <a:off x="3440921" y="6583362"/>
            <a:ext cx="2262158" cy="246221"/>
          </a:xfrm>
          <a:prstGeom prst="rect">
            <a:avLst/>
          </a:prstGeom>
        </p:spPr>
        <p:txBody>
          <a:bodyPr wrap="none">
            <a:spAutoFit/>
          </a:bodyPr>
          <a:lstStyle/>
          <a:p>
            <a:r>
              <a:rPr lang="en-US" sz="1000" dirty="0"/>
              <a:t>https://www.nassiben.com/phantoms</a:t>
            </a:r>
            <a:endParaRPr lang="en-SE" sz="1000" dirty="0"/>
          </a:p>
        </p:txBody>
      </p:sp>
      <p:pic>
        <p:nvPicPr>
          <p:cNvPr id="1026" name="Picture 2">
            <a:extLst>
              <a:ext uri="{FF2B5EF4-FFF2-40B4-BE49-F238E27FC236}">
                <a16:creationId xmlns:a16="http://schemas.microsoft.com/office/drawing/2014/main" id="{EB683219-1E24-4887-8296-82379C13580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6061"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47F20-1B91-4750-B46F-9C2D00C8CA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69742" y="4149080"/>
            <a:ext cx="4296334" cy="2420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ED47028-03DA-450A-B555-E3140D62F9D2}"/>
              </a:ext>
            </a:extLst>
          </p:cNvPr>
          <p:cNvPicPr>
            <a:picLocks noChangeAspect="1"/>
          </p:cNvPicPr>
          <p:nvPr/>
        </p:nvPicPr>
        <p:blipFill>
          <a:blip r:embed="rId7"/>
          <a:stretch>
            <a:fillRect/>
          </a:stretch>
        </p:blipFill>
        <p:spPr>
          <a:xfrm>
            <a:off x="6110677" y="1212186"/>
            <a:ext cx="2855399" cy="2867707"/>
          </a:xfrm>
          <a:prstGeom prst="rect">
            <a:avLst/>
          </a:prstGeom>
        </p:spPr>
      </p:pic>
    </p:spTree>
    <p:extLst>
      <p:ext uri="{BB962C8B-B14F-4D97-AF65-F5344CB8AC3E}">
        <p14:creationId xmlns:p14="http://schemas.microsoft.com/office/powerpoint/2010/main" val="1099469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380C-57B2-4C99-9E34-6B1E13092FFB}"/>
              </a:ext>
            </a:extLst>
          </p:cNvPr>
          <p:cNvSpPr>
            <a:spLocks noGrp="1"/>
          </p:cNvSpPr>
          <p:nvPr>
            <p:ph type="title"/>
          </p:nvPr>
        </p:nvSpPr>
        <p:spPr/>
        <p:txBody>
          <a:bodyPr/>
          <a:lstStyle/>
          <a:p>
            <a:r>
              <a:rPr lang="en-US" dirty="0"/>
              <a:t>Algorithm for Disguising Phantoms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6D274-8BB7-40EE-94FB-486357D7DBBF}"/>
                  </a:ext>
                </a:extLst>
              </p:cNvPr>
              <p:cNvSpPr>
                <a:spLocks noGrp="1"/>
              </p:cNvSpPr>
              <p:nvPr>
                <p:ph idx="1"/>
              </p:nvPr>
            </p:nvSpPr>
            <p:spPr>
              <a:xfrm>
                <a:off x="457200" y="1196752"/>
                <a:ext cx="8229600" cy="1773560"/>
              </a:xfrm>
            </p:spPr>
            <p:txBody>
              <a:bodyPr>
                <a:normAutofit fontScale="55000" lnSpcReduction="20000"/>
              </a:bodyPr>
              <a:lstStyle/>
              <a:p>
                <a:r>
                  <a:rPr lang="en-US" dirty="0"/>
                  <a:t>1. Extract key points as focus areas of human attention for every frame based on the SURF algorithm </a:t>
                </a:r>
              </a:p>
              <a:p>
                <a:r>
                  <a:rPr lang="en-US" dirty="0"/>
                  <a:t>2. Compute a local score for every block in a frame that represents how distant a block is from the focus areas, and embed phantoms into “dead areas” that viewers will not focus on</a:t>
                </a:r>
              </a:p>
              <a:p>
                <a:r>
                  <a:rPr lang="en-US" dirty="0"/>
                  <a:t>3. Display the phantom in at least </a:t>
                </a:r>
                <a14:m>
                  <m:oMath xmlns:m="http://schemas.openxmlformats.org/officeDocument/2006/math">
                    <m:r>
                      <a:rPr lang="en-US" i="1" dirty="0" smtClean="0">
                        <a:latin typeface="Cambria Math" panose="02040503050406030204" pitchFamily="18" charset="0"/>
                      </a:rPr>
                      <m:t>𝑡</m:t>
                    </m:r>
                  </m:oMath>
                </a14:m>
                <a:r>
                  <a:rPr lang="en-US" dirty="0"/>
                  <a:t> consecutive video frames (longer duration leads to higher success rate)</a:t>
                </a:r>
                <a:endParaRPr lang="en-SE" dirty="0"/>
              </a:p>
            </p:txBody>
          </p:sp>
        </mc:Choice>
        <mc:Fallback xmlns="">
          <p:sp>
            <p:nvSpPr>
              <p:cNvPr id="3" name="Content Placeholder 2">
                <a:extLst>
                  <a:ext uri="{FF2B5EF4-FFF2-40B4-BE49-F238E27FC236}">
                    <a16:creationId xmlns:a16="http://schemas.microsoft.com/office/drawing/2014/main" id="{9BF6D274-8BB7-40EE-94FB-486357D7DBBF}"/>
                  </a:ext>
                </a:extLst>
              </p:cNvPr>
              <p:cNvSpPr>
                <a:spLocks noGrp="1" noRot="1" noChangeAspect="1" noMove="1" noResize="1" noEditPoints="1" noAdjustHandles="1" noChangeArrowheads="1" noChangeShapeType="1" noTextEdit="1"/>
              </p:cNvSpPr>
              <p:nvPr>
                <p:ph idx="1"/>
              </p:nvPr>
            </p:nvSpPr>
            <p:spPr>
              <a:xfrm>
                <a:off x="457200" y="1196752"/>
                <a:ext cx="8229600" cy="1773560"/>
              </a:xfrm>
              <a:blipFill>
                <a:blip r:embed="rId2"/>
                <a:stretch>
                  <a:fillRect l="-444" t="-4811" b="-343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D0942BD-2DB0-4B5A-88B0-491EDF5F3A57}"/>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8" name="Picture 7">
            <a:extLst>
              <a:ext uri="{FF2B5EF4-FFF2-40B4-BE49-F238E27FC236}">
                <a16:creationId xmlns:a16="http://schemas.microsoft.com/office/drawing/2014/main" id="{D8E3C376-033C-46EB-A150-228651F039C6}"/>
              </a:ext>
            </a:extLst>
          </p:cNvPr>
          <p:cNvPicPr>
            <a:picLocks noChangeAspect="1"/>
          </p:cNvPicPr>
          <p:nvPr/>
        </p:nvPicPr>
        <p:blipFill>
          <a:blip r:embed="rId3"/>
          <a:stretch>
            <a:fillRect/>
          </a:stretch>
        </p:blipFill>
        <p:spPr>
          <a:xfrm>
            <a:off x="72835" y="2924944"/>
            <a:ext cx="5400600" cy="3620514"/>
          </a:xfrm>
          <a:prstGeom prst="rect">
            <a:avLst/>
          </a:prstGeom>
        </p:spPr>
      </p:pic>
      <p:pic>
        <p:nvPicPr>
          <p:cNvPr id="10" name="Picture 9">
            <a:extLst>
              <a:ext uri="{FF2B5EF4-FFF2-40B4-BE49-F238E27FC236}">
                <a16:creationId xmlns:a16="http://schemas.microsoft.com/office/drawing/2014/main" id="{69543516-A43B-4DDC-8903-06A9C7137B37}"/>
              </a:ext>
            </a:extLst>
          </p:cNvPr>
          <p:cNvPicPr>
            <a:picLocks noChangeAspect="1"/>
          </p:cNvPicPr>
          <p:nvPr/>
        </p:nvPicPr>
        <p:blipFill>
          <a:blip r:embed="rId4"/>
          <a:stretch>
            <a:fillRect/>
          </a:stretch>
        </p:blipFill>
        <p:spPr>
          <a:xfrm>
            <a:off x="5445092" y="3456586"/>
            <a:ext cx="3609975" cy="2781300"/>
          </a:xfrm>
          <a:prstGeom prst="rect">
            <a:avLst/>
          </a:prstGeom>
        </p:spPr>
      </p:pic>
    </p:spTree>
    <p:extLst>
      <p:ext uri="{BB962C8B-B14F-4D97-AF65-F5344CB8AC3E}">
        <p14:creationId xmlns:p14="http://schemas.microsoft.com/office/powerpoint/2010/main" val="894783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D2DD-06BC-4D9E-B2CA-F333EFD475FD}"/>
              </a:ext>
            </a:extLst>
          </p:cNvPr>
          <p:cNvSpPr>
            <a:spLocks noGrp="1"/>
          </p:cNvSpPr>
          <p:nvPr>
            <p:ph type="title"/>
          </p:nvPr>
        </p:nvSpPr>
        <p:spPr/>
        <p:txBody>
          <a:bodyPr/>
          <a:lstStyle/>
          <a:p>
            <a:r>
              <a:rPr lang="en-US" dirty="0"/>
              <a:t>Countermeasure - </a:t>
            </a:r>
            <a:r>
              <a:rPr lang="en-US" dirty="0" err="1"/>
              <a:t>GhostBusters</a:t>
            </a:r>
            <a:endParaRPr lang="en-SE" dirty="0"/>
          </a:p>
        </p:txBody>
      </p:sp>
      <p:sp>
        <p:nvSpPr>
          <p:cNvPr id="3" name="Content Placeholder 2">
            <a:extLst>
              <a:ext uri="{FF2B5EF4-FFF2-40B4-BE49-F238E27FC236}">
                <a16:creationId xmlns:a16="http://schemas.microsoft.com/office/drawing/2014/main" id="{D82CFEFB-D18B-4204-BEAC-B277ACCC23FB}"/>
              </a:ext>
            </a:extLst>
          </p:cNvPr>
          <p:cNvSpPr>
            <a:spLocks noGrp="1"/>
          </p:cNvSpPr>
          <p:nvPr>
            <p:ph idx="1"/>
          </p:nvPr>
        </p:nvSpPr>
        <p:spPr>
          <a:xfrm>
            <a:off x="457200" y="1143000"/>
            <a:ext cx="8229600" cy="1781944"/>
          </a:xfrm>
        </p:spPr>
        <p:txBody>
          <a:bodyPr>
            <a:normAutofit fontScale="70000" lnSpcReduction="20000"/>
          </a:bodyPr>
          <a:lstStyle/>
          <a:p>
            <a:r>
              <a:rPr lang="en-US" dirty="0"/>
              <a:t>When a frame is captured, (1) the on-board object detector locates a road sign, (2) the road sign is cropped and passed to the Context, Surface, Light, and Depth models, and (3) the Combiner model interprets the models’ embeddings and makes a final decision on the traffic sign (real or fake).</a:t>
            </a:r>
            <a:endParaRPr lang="en-SE" dirty="0"/>
          </a:p>
        </p:txBody>
      </p:sp>
      <p:sp>
        <p:nvSpPr>
          <p:cNvPr id="4" name="Slide Number Placeholder 3">
            <a:extLst>
              <a:ext uri="{FF2B5EF4-FFF2-40B4-BE49-F238E27FC236}">
                <a16:creationId xmlns:a16="http://schemas.microsoft.com/office/drawing/2014/main" id="{710CE9EF-5BE4-40BD-BCE6-C8869D7192D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8" name="Picture 7">
            <a:extLst>
              <a:ext uri="{FF2B5EF4-FFF2-40B4-BE49-F238E27FC236}">
                <a16:creationId xmlns:a16="http://schemas.microsoft.com/office/drawing/2014/main" id="{8A2DCEB4-6A4E-4198-8588-65BC812A83FF}"/>
              </a:ext>
            </a:extLst>
          </p:cNvPr>
          <p:cNvPicPr>
            <a:picLocks noChangeAspect="1"/>
          </p:cNvPicPr>
          <p:nvPr/>
        </p:nvPicPr>
        <p:blipFill>
          <a:blip r:embed="rId2"/>
          <a:stretch>
            <a:fillRect/>
          </a:stretch>
        </p:blipFill>
        <p:spPr>
          <a:xfrm>
            <a:off x="0" y="2835963"/>
            <a:ext cx="9144000" cy="3747399"/>
          </a:xfrm>
          <a:prstGeom prst="rect">
            <a:avLst/>
          </a:prstGeom>
        </p:spPr>
      </p:pic>
    </p:spTree>
    <p:extLst>
      <p:ext uri="{BB962C8B-B14F-4D97-AF65-F5344CB8AC3E}">
        <p14:creationId xmlns:p14="http://schemas.microsoft.com/office/powerpoint/2010/main" val="4114134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133-75C7-41BE-9EB4-2D148F90CA52}"/>
              </a:ext>
            </a:extLst>
          </p:cNvPr>
          <p:cNvSpPr>
            <a:spLocks noGrp="1"/>
          </p:cNvSpPr>
          <p:nvPr>
            <p:ph type="title"/>
          </p:nvPr>
        </p:nvSpPr>
        <p:spPr/>
        <p:txBody>
          <a:bodyPr/>
          <a:lstStyle/>
          <a:p>
            <a:r>
              <a:rPr lang="en-US" dirty="0">
                <a:solidFill>
                  <a:schemeClr val="tx1"/>
                </a:solidFill>
              </a:rPr>
              <a:t>Constraints on Perturbations?</a:t>
            </a:r>
            <a:endParaRPr lang="en-S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DA71-1EF1-47CB-9246-B850AAB1A940}"/>
                  </a:ext>
                </a:extLst>
              </p:cNvPr>
              <p:cNvSpPr>
                <a:spLocks noGrp="1"/>
              </p:cNvSpPr>
              <p:nvPr>
                <p:ph idx="1"/>
              </p:nvPr>
            </p:nvSpPr>
            <p:spPr/>
            <p:txBody>
              <a:bodyPr>
                <a:normAutofit fontScale="92500"/>
              </a:bodyPr>
              <a:lstStyle/>
              <a:p>
                <a:r>
                  <a:rPr lang="en-US" dirty="0"/>
                  <a:t>In both </a:t>
                </a:r>
                <a:r>
                  <a:rPr lang="en-US" dirty="0" err="1"/>
                  <a:t>DeepBillboard</a:t>
                </a:r>
                <a:r>
                  <a:rPr lang="en-US" dirty="0"/>
                  <a:t> and Phantom of the ADAS attacks, there </a:t>
                </a:r>
                <a:r>
                  <a:rPr lang="en-US" dirty="0">
                    <a:solidFill>
                      <a:schemeClr val="tx1"/>
                    </a:solidFill>
                  </a:rPr>
                  <a:t>is no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on the allowable perturbations</a:t>
                </a:r>
              </a:p>
              <a:p>
                <a:pPr lvl="1"/>
                <a:r>
                  <a:rPr lang="en-US" dirty="0" err="1"/>
                  <a:t>DeepBillboard</a:t>
                </a:r>
                <a:r>
                  <a:rPr lang="en-US" dirty="0"/>
                  <a:t> simply assumes human drivers don’t pay attention to roadside billboards, so the entire area of the billboard can be used for attack</a:t>
                </a:r>
              </a:p>
              <a:p>
                <a:pPr lvl="1"/>
                <a:r>
                  <a:rPr lang="en-US" dirty="0"/>
                  <a:t>Phantom of the ADAS embeds phantoms into “dead areas” that human viewers will not focus on</a:t>
                </a:r>
              </a:p>
              <a:p>
                <a:r>
                  <a:rPr lang="en-US" altLang="zh-CN" dirty="0"/>
                  <a:t>The </a:t>
                </a:r>
                <a14:m>
                  <m:oMath xmlns:m="http://schemas.openxmlformats.org/officeDocument/2006/math">
                    <m:r>
                      <a:rPr lang="en-US" b="0" i="1" smtClean="0">
                        <a:solidFill>
                          <a:schemeClr val="tx1"/>
                        </a:solidFill>
                        <a:latin typeface="Cambria Math" panose="02040503050406030204" pitchFamily="18" charset="0"/>
                      </a:rPr>
                      <m:t>𝛿</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Δ</m:t>
                    </m:r>
                  </m:oMath>
                </a14:m>
                <a:r>
                  <a:rPr lang="en-US" dirty="0">
                    <a:solidFill>
                      <a:schemeClr val="tx1"/>
                    </a:solidFill>
                  </a:rPr>
                  <a:t> norm constraint </a:t>
                </a:r>
                <a:r>
                  <a:rPr lang="en-US" altLang="zh-CN" dirty="0"/>
                  <a:t>may not be fully aligned with human perception</a:t>
                </a:r>
                <a:endParaRPr lang="en-US" dirty="0"/>
              </a:p>
            </p:txBody>
          </p:sp>
        </mc:Choice>
        <mc:Fallback xmlns="">
          <p:sp>
            <p:nvSpPr>
              <p:cNvPr id="3" name="Content Placeholder 2">
                <a:extLst>
                  <a:ext uri="{FF2B5EF4-FFF2-40B4-BE49-F238E27FC236}">
                    <a16:creationId xmlns:a16="http://schemas.microsoft.com/office/drawing/2014/main" id="{1925DA71-1EF1-47CB-9246-B850AAB1A940}"/>
                  </a:ext>
                </a:extLst>
              </p:cNvPr>
              <p:cNvSpPr>
                <a:spLocks noGrp="1" noRot="1" noChangeAspect="1" noMove="1" noResize="1" noEditPoints="1" noAdjustHandles="1" noChangeArrowheads="1" noChangeShapeType="1" noTextEdit="1"/>
              </p:cNvSpPr>
              <p:nvPr>
                <p:ph idx="1"/>
              </p:nvPr>
            </p:nvSpPr>
            <p:spPr>
              <a:blipFill>
                <a:blip r:embed="rId2"/>
                <a:stretch>
                  <a:fillRect l="-1481" t="-1553"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95AD109-7C9B-4A2B-8258-FE3A4C4C5851}"/>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321588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E044-95F3-46A5-9DBA-2EDDE8B42C8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6D4E8E8-0ADC-4CC2-A700-823362CA4728}"/>
              </a:ext>
            </a:extLst>
          </p:cNvPr>
          <p:cNvSpPr>
            <a:spLocks noGrp="1"/>
          </p:cNvSpPr>
          <p:nvPr>
            <p:ph idx="1"/>
          </p:nvPr>
        </p:nvSpPr>
        <p:spPr/>
        <p:txBody>
          <a:bodyPr>
            <a:normAutofit/>
          </a:bodyPr>
          <a:lstStyle/>
          <a:p>
            <a:r>
              <a:rPr lang="en-US" dirty="0"/>
              <a:t>Introduction to adversarial examples</a:t>
            </a:r>
          </a:p>
          <a:p>
            <a:r>
              <a:rPr lang="en-US" dirty="0"/>
              <a:t>Adversarial attack via local search</a:t>
            </a:r>
          </a:p>
          <a:p>
            <a:r>
              <a:rPr lang="en-US" dirty="0"/>
              <a:t>Physically-realizable attacks</a:t>
            </a:r>
          </a:p>
          <a:p>
            <a:r>
              <a:rPr lang="en-US" dirty="0">
                <a:solidFill>
                  <a:srgbClr val="FF0000"/>
                </a:solidFill>
              </a:rPr>
              <a:t>Training </a:t>
            </a:r>
            <a:r>
              <a:rPr lang="en-US" dirty="0" err="1">
                <a:solidFill>
                  <a:srgbClr val="FF0000"/>
                </a:solidFill>
              </a:rPr>
              <a:t>adversarially</a:t>
            </a:r>
            <a:r>
              <a:rPr lang="en-US" dirty="0">
                <a:solidFill>
                  <a:srgbClr val="FF0000"/>
                </a:solidFill>
              </a:rPr>
              <a:t> robust models</a:t>
            </a:r>
          </a:p>
          <a:p>
            <a:endParaRPr lang="en-SE" dirty="0"/>
          </a:p>
        </p:txBody>
      </p:sp>
      <p:sp>
        <p:nvSpPr>
          <p:cNvPr id="4" name="Slide Number Placeholder 3">
            <a:extLst>
              <a:ext uri="{FF2B5EF4-FFF2-40B4-BE49-F238E27FC236}">
                <a16:creationId xmlns:a16="http://schemas.microsoft.com/office/drawing/2014/main" id="{7E5CB527-D76D-4CDE-BD14-0E9E71E1754D}"/>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2605552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AEA3-A973-4867-869A-CEEAD8381A47}"/>
              </a:ext>
            </a:extLst>
          </p:cNvPr>
          <p:cNvSpPr>
            <a:spLocks noGrp="1"/>
          </p:cNvSpPr>
          <p:nvPr>
            <p:ph type="title"/>
          </p:nvPr>
        </p:nvSpPr>
        <p:spPr/>
        <p:txBody>
          <a:bodyPr/>
          <a:lstStyle/>
          <a:p>
            <a:r>
              <a:rPr lang="en-US" sz="3200" dirty="0"/>
              <a:t>Standard ML vs. Adversarial Robust ML</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C4AD28-D3AB-4537-BE20-FB8C9F6FE9F0}"/>
                  </a:ext>
                </a:extLst>
              </p:cNvPr>
              <p:cNvSpPr>
                <a:spLocks noGrp="1"/>
              </p:cNvSpPr>
              <p:nvPr>
                <p:ph idx="1"/>
              </p:nvPr>
            </p:nvSpPr>
            <p:spPr>
              <a:xfrm>
                <a:off x="179512" y="1308389"/>
                <a:ext cx="8640960" cy="5287962"/>
              </a:xfrm>
            </p:spPr>
            <p:txBody>
              <a:bodyPr>
                <a:normAutofit fontScale="85000" lnSpcReduction="20000"/>
              </a:bodyPr>
              <a:lstStyle/>
              <a:p>
                <a:r>
                  <a:rPr lang="en-US" dirty="0"/>
                  <a:t>Standard ML: Empirical Cost Minimization: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d>
                              <m:dPr>
                                <m:ctrlPr>
                                  <a:rPr lang="en-US" b="0" i="1" smtClean="0">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oMath>
                </a14:m>
                <a:endParaRPr lang="en-US" dirty="0"/>
              </a:p>
              <a:p>
                <a:r>
                  <a:rPr lang="en-US" sz="3200" b="0" dirty="0"/>
                  <a:t>Adversarial Input Generation (untargeted attack):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m:t>
                            </m:r>
                            <m:r>
                              <m:rPr>
                                <m:sty m:val="p"/>
                              </m:rPr>
                              <a:rPr lang="en-US" b="0" i="0" smtClean="0">
                                <a:solidFill>
                                  <a:srgbClr val="FF0000"/>
                                </a:solidFill>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r>
                  <a:rPr lang="en-US" dirty="0"/>
                  <a:t> (e.g., FGSM, PGD)</a:t>
                </a:r>
              </a:p>
              <a:p>
                <a:pPr lvl="1"/>
                <a:r>
                  <a:rPr lang="en-US" dirty="0"/>
                  <a:t>Alternative formulation: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min</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rgbClr val="FF0000"/>
                                </a:solidFill>
                                <a:latin typeface="Cambria Math" panose="02040503050406030204" pitchFamily="18" charset="0"/>
                              </a:rPr>
                              <m:t>𝛿</m:t>
                            </m:r>
                            <m:r>
                              <a:rPr lang="en-US" b="0" i="1" smtClean="0">
                                <a:solidFill>
                                  <a:srgbClr val="FF0000"/>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adversarial</m:t>
                            </m:r>
                          </m:lim>
                        </m:limLow>
                      </m:fName>
                      <m:e>
                        <m:r>
                          <a:rPr lang="en-US" i="1">
                            <a:solidFill>
                              <a:srgbClr val="FF0000"/>
                            </a:solidFill>
                            <a:latin typeface="Cambria Math" panose="02040503050406030204" pitchFamily="18" charset="0"/>
                          </a:rPr>
                          <m:t>𝛿</m:t>
                        </m:r>
                      </m:e>
                    </m:func>
                  </m:oMath>
                </a14:m>
                <a:r>
                  <a:rPr lang="en-US" dirty="0"/>
                  <a:t>   (e.g., </a:t>
                </a:r>
                <a:r>
                  <a:rPr lang="en-US" dirty="0" err="1"/>
                  <a:t>Deepfool</a:t>
                </a:r>
                <a:r>
                  <a:rPr lang="en-US" dirty="0"/>
                  <a:t>, C&amp;W)</a:t>
                </a:r>
              </a:p>
              <a:p>
                <a:r>
                  <a:rPr lang="en-US" dirty="0"/>
                  <a:t>Adversarial Robust ML: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d>
                              <m:dPr>
                                <m:ctrlPr>
                                  <a:rPr lang="en-US" i="1">
                                    <a:latin typeface="Cambria Math" panose="02040503050406030204" pitchFamily="18" charset="0"/>
                                  </a:rPr>
                                </m:ctrlPr>
                              </m:dPr>
                              <m:e>
                                <m:r>
                                  <m:rPr>
                                    <m:brk m:alnAt="7"/>
                                  </m:rP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𝐷</m:t>
                            </m:r>
                          </m:sub>
                        </m:sSub>
                        <m:func>
                          <m:funcPr>
                            <m:ctrlPr>
                              <a:rPr lang="en-US" i="1">
                                <a:latin typeface="Cambria Math" panose="02040503050406030204" pitchFamily="18" charset="0"/>
                              </a:rPr>
                            </m:ctrlPr>
                          </m:funcPr>
                          <m:fName>
                            <m:limLow>
                              <m:limLowPr>
                                <m:ctrlPr>
                                  <a:rPr lang="en-US" i="1">
                                    <a:solidFill>
                                      <a:srgbClr val="FF0000"/>
                                    </a:solidFill>
                                    <a:latin typeface="Cambria Math" panose="02040503050406030204" pitchFamily="18" charset="0"/>
                                  </a:rPr>
                                </m:ctrlPr>
                              </m:limLowPr>
                              <m:e>
                                <m:r>
                                  <m:rPr>
                                    <m:sty m:val="p"/>
                                  </m:rPr>
                                  <a:rPr lang="en-US">
                                    <a:solidFill>
                                      <a:srgbClr val="FF0000"/>
                                    </a:solidFill>
                                    <a:latin typeface="Cambria Math" panose="02040503050406030204" pitchFamily="18" charset="0"/>
                                  </a:rPr>
                                  <m:t>max</m:t>
                                </m:r>
                              </m:e>
                              <m:lim>
                                <m:r>
                                  <a:rPr lang="en-US" i="1">
                                    <a:solidFill>
                                      <a:srgbClr val="FF0000"/>
                                    </a:solidFill>
                                    <a:latin typeface="Cambria Math" panose="02040503050406030204" pitchFamily="18" charset="0"/>
                                  </a:rPr>
                                  <m:t>𝛿</m:t>
                                </m:r>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Δ</m:t>
                                </m:r>
                              </m:lim>
                            </m:limLow>
                          </m:fName>
                          <m:e>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solidFill>
                                  <a:srgbClr val="FF0000"/>
                                </a:solidFill>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e>
                        </m:func>
                      </m:e>
                    </m:func>
                  </m:oMath>
                </a14:m>
                <a:endParaRPr lang="en-US" dirty="0"/>
              </a:p>
              <a:p>
                <a:pPr lvl="1"/>
                <a:r>
                  <a:rPr lang="en-US" dirty="0"/>
                  <a:t>Inner maximization problem: generating an adversarial input by adding a small perturbation </a:t>
                </a:r>
                <a14:m>
                  <m:oMath xmlns:m="http://schemas.openxmlformats.org/officeDocument/2006/math">
                    <m:r>
                      <a:rPr lang="en-US" i="1" smtClean="0">
                        <a:latin typeface="Cambria Math" panose="02040503050406030204" pitchFamily="18" charset="0"/>
                      </a:rPr>
                      <m:t>𝛿</m:t>
                    </m:r>
                  </m:oMath>
                </a14:m>
                <a:r>
                  <a:rPr lang="en-US" dirty="0"/>
                  <a:t> (or ensuring one does not exist)</a:t>
                </a:r>
              </a:p>
              <a:p>
                <a:pPr lvl="1"/>
                <a:r>
                  <a:rPr lang="en-US" dirty="0"/>
                  <a:t>Outer minimization problem: training a robust classifier in the presence of adversarial examples</a:t>
                </a:r>
              </a:p>
            </p:txBody>
          </p:sp>
        </mc:Choice>
        <mc:Fallback xmlns="">
          <p:sp>
            <p:nvSpPr>
              <p:cNvPr id="3" name="Content Placeholder 2">
                <a:extLst>
                  <a:ext uri="{FF2B5EF4-FFF2-40B4-BE49-F238E27FC236}">
                    <a16:creationId xmlns:a16="http://schemas.microsoft.com/office/drawing/2014/main" id="{92C4AD28-D3AB-4537-BE20-FB8C9F6FE9F0}"/>
                  </a:ext>
                </a:extLst>
              </p:cNvPr>
              <p:cNvSpPr>
                <a:spLocks noGrp="1" noRot="1" noChangeAspect="1" noMove="1" noResize="1" noEditPoints="1" noAdjustHandles="1" noChangeArrowheads="1" noChangeShapeType="1" noTextEdit="1"/>
              </p:cNvSpPr>
              <p:nvPr>
                <p:ph idx="1"/>
              </p:nvPr>
            </p:nvSpPr>
            <p:spPr>
              <a:xfrm>
                <a:off x="179512" y="1308389"/>
                <a:ext cx="8640960" cy="5287962"/>
              </a:xfrm>
              <a:blipFill>
                <a:blip r:embed="rId3"/>
                <a:stretch>
                  <a:fillRect l="-1199" t="-2653" r="-16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8C25BBD-1135-4B92-B7D5-BF65C3096E7B}"/>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5" name="Rectangle 4">
            <a:extLst>
              <a:ext uri="{FF2B5EF4-FFF2-40B4-BE49-F238E27FC236}">
                <a16:creationId xmlns:a16="http://schemas.microsoft.com/office/drawing/2014/main" id="{91CB3F3F-D0FC-47E2-B2C8-0A73C96CEE10}"/>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384446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AC0B-4617-499E-BD04-AC0DD03844B2}"/>
              </a:ext>
            </a:extLst>
          </p:cNvPr>
          <p:cNvSpPr>
            <a:spLocks noGrp="1"/>
          </p:cNvSpPr>
          <p:nvPr>
            <p:ph type="title"/>
          </p:nvPr>
        </p:nvSpPr>
        <p:spPr>
          <a:xfrm>
            <a:off x="1475656" y="83490"/>
            <a:ext cx="7668344" cy="868362"/>
          </a:xfrm>
        </p:spPr>
        <p:txBody>
          <a:bodyPr/>
          <a:lstStyle/>
          <a:p>
            <a:r>
              <a:rPr lang="en-US" sz="3200" dirty="0"/>
              <a:t>Adversarial Training w. Outer Minimization</a:t>
            </a:r>
            <a:endParaRPr lang="en-SE" sz="3200" dirty="0"/>
          </a:p>
        </p:txBody>
      </p:sp>
      <p:sp>
        <p:nvSpPr>
          <p:cNvPr id="3" name="Content Placeholder 2">
            <a:extLst>
              <a:ext uri="{FF2B5EF4-FFF2-40B4-BE49-F238E27FC236}">
                <a16:creationId xmlns:a16="http://schemas.microsoft.com/office/drawing/2014/main" id="{0AEFF594-DB97-4851-99C7-6B51BB4838F0}"/>
              </a:ext>
            </a:extLst>
          </p:cNvPr>
          <p:cNvSpPr>
            <a:spLocks noGrp="1"/>
          </p:cNvSpPr>
          <p:nvPr>
            <p:ph idx="1"/>
          </p:nvPr>
        </p:nvSpPr>
        <p:spPr>
          <a:xfrm>
            <a:off x="457200" y="5552680"/>
            <a:ext cx="8229600" cy="1099592"/>
          </a:xfrm>
        </p:spPr>
        <p:txBody>
          <a:bodyPr>
            <a:normAutofit fontScale="85000" lnSpcReduction="10000"/>
          </a:bodyPr>
          <a:lstStyle/>
          <a:p>
            <a:r>
              <a:rPr lang="en-US" dirty="0"/>
              <a:t>Higher network capacity enables more complex decision boundary and more robust classification</a:t>
            </a:r>
            <a:endParaRPr lang="en-SE" dirty="0"/>
          </a:p>
        </p:txBody>
      </p:sp>
      <p:sp>
        <p:nvSpPr>
          <p:cNvPr id="4" name="Slide Number Placeholder 3">
            <a:extLst>
              <a:ext uri="{FF2B5EF4-FFF2-40B4-BE49-F238E27FC236}">
                <a16:creationId xmlns:a16="http://schemas.microsoft.com/office/drawing/2014/main" id="{2A08B8A6-5305-4FC9-8448-3DDA787F380A}"/>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7" name="Picture 6">
            <a:extLst>
              <a:ext uri="{FF2B5EF4-FFF2-40B4-BE49-F238E27FC236}">
                <a16:creationId xmlns:a16="http://schemas.microsoft.com/office/drawing/2014/main" id="{17B17430-5D36-41DA-97D1-905359B442E1}"/>
              </a:ext>
            </a:extLst>
          </p:cNvPr>
          <p:cNvPicPr>
            <a:picLocks noChangeAspect="1"/>
          </p:cNvPicPr>
          <p:nvPr/>
        </p:nvPicPr>
        <p:blipFill>
          <a:blip r:embed="rId2"/>
          <a:stretch>
            <a:fillRect/>
          </a:stretch>
        </p:blipFill>
        <p:spPr>
          <a:xfrm>
            <a:off x="0" y="1356313"/>
            <a:ext cx="9144000" cy="4098612"/>
          </a:xfrm>
          <a:prstGeom prst="rect">
            <a:avLst/>
          </a:prstGeom>
        </p:spPr>
      </p:pic>
      <p:sp>
        <p:nvSpPr>
          <p:cNvPr id="8" name="TextBox 7">
            <a:extLst>
              <a:ext uri="{FF2B5EF4-FFF2-40B4-BE49-F238E27FC236}">
                <a16:creationId xmlns:a16="http://schemas.microsoft.com/office/drawing/2014/main" id="{4286C645-F833-4640-BEFA-E3C1507C0459}"/>
              </a:ext>
            </a:extLst>
          </p:cNvPr>
          <p:cNvSpPr txBox="1"/>
          <p:nvPr/>
        </p:nvSpPr>
        <p:spPr>
          <a:xfrm>
            <a:off x="7148131" y="4059002"/>
            <a:ext cx="1919669" cy="369332"/>
          </a:xfrm>
          <a:prstGeom prst="rect">
            <a:avLst/>
          </a:prstGeom>
          <a:noFill/>
          <a:ln w="12700">
            <a:solidFill>
              <a:schemeClr val="tx1"/>
            </a:solidFill>
          </a:ln>
        </p:spPr>
        <p:txBody>
          <a:bodyPr wrap="square">
            <a:spAutoFit/>
          </a:bodyPr>
          <a:lstStyle/>
          <a:p>
            <a:endParaRPr lang="en-SE" dirty="0"/>
          </a:p>
        </p:txBody>
      </p:sp>
      <p:pic>
        <p:nvPicPr>
          <p:cNvPr id="12" name="Picture 11">
            <a:extLst>
              <a:ext uri="{FF2B5EF4-FFF2-40B4-BE49-F238E27FC236}">
                <a16:creationId xmlns:a16="http://schemas.microsoft.com/office/drawing/2014/main" id="{357132BE-A92E-4F8A-8584-971453DB9924}"/>
              </a:ext>
            </a:extLst>
          </p:cNvPr>
          <p:cNvPicPr>
            <a:picLocks noChangeAspect="1"/>
          </p:cNvPicPr>
          <p:nvPr/>
        </p:nvPicPr>
        <p:blipFill>
          <a:blip r:embed="rId3"/>
          <a:stretch>
            <a:fillRect/>
          </a:stretch>
        </p:blipFill>
        <p:spPr>
          <a:xfrm>
            <a:off x="5148064" y="1111735"/>
            <a:ext cx="887125" cy="835803"/>
          </a:xfrm>
          <a:prstGeom prst="rect">
            <a:avLst/>
          </a:prstGeom>
        </p:spPr>
      </p:pic>
      <p:sp>
        <p:nvSpPr>
          <p:cNvPr id="10" name="Rectangle 9">
            <a:extLst>
              <a:ext uri="{FF2B5EF4-FFF2-40B4-BE49-F238E27FC236}">
                <a16:creationId xmlns:a16="http://schemas.microsoft.com/office/drawing/2014/main" id="{CD5ECD74-2C0F-4C76-8EFC-01A07BB5ABD3}"/>
              </a:ext>
            </a:extLst>
          </p:cNvPr>
          <p:cNvSpPr/>
          <p:nvPr/>
        </p:nvSpPr>
        <p:spPr bwMode="auto">
          <a:xfrm>
            <a:off x="23664" y="43491"/>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13397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DBEC-0E06-48EC-9D2F-7706689F9F3C}"/>
              </a:ext>
            </a:extLst>
          </p:cNvPr>
          <p:cNvSpPr>
            <a:spLocks noGrp="1"/>
          </p:cNvSpPr>
          <p:nvPr>
            <p:ph type="title"/>
          </p:nvPr>
        </p:nvSpPr>
        <p:spPr/>
        <p:txBody>
          <a:bodyPr/>
          <a:lstStyle/>
          <a:p>
            <a:r>
              <a:rPr lang="en-US" dirty="0" err="1"/>
              <a:t>Danskin’s</a:t>
            </a:r>
            <a:r>
              <a:rPr lang="en-US" dirty="0"/>
              <a:t>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BC83A6-ACDF-432C-9877-0F0BFF08BFE7}"/>
                  </a:ext>
                </a:extLst>
              </p:cNvPr>
              <p:cNvSpPr>
                <a:spLocks noGrp="1"/>
              </p:cNvSpPr>
              <p:nvPr>
                <p:ph idx="1"/>
              </p:nvPr>
            </p:nvSpPr>
            <p:spPr/>
            <p:txBody>
              <a:bodyPr>
                <a:normAutofit fontScale="85000" lnSpcReduction="20000"/>
              </a:bodyPr>
              <a:lstStyle/>
              <a:p>
                <a:r>
                  <a:rPr lang="en-US" altLang="zh-CN" dirty="0"/>
                  <a:t>H</a:t>
                </a:r>
                <a:r>
                  <a:rPr lang="en-US" dirty="0"/>
                  <a:t>ow to compute the gradient of the objective with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 term inside?</a:t>
                </a:r>
                <a:endParaRPr lang="en-SE" dirty="0"/>
              </a:p>
              <a:p>
                <a:r>
                  <a:rPr lang="en-US" dirty="0" err="1"/>
                  <a:t>Danskin’s</a:t>
                </a:r>
                <a:r>
                  <a:rPr lang="en-US" dirty="0"/>
                  <a:t> Theorem: </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𝑦</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𝑦</m:t>
                        </m:r>
                      </m:sub>
                    </m:sSub>
                    <m:r>
                      <a:rPr lang="en-US" b="0" i="1" smtClean="0">
                        <a:latin typeface="Cambria Math" panose="02040503050406030204" pitchFamily="18" charset="0"/>
                      </a:rPr>
                      <m:t>𝑓</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func>
                  </m:oMath>
                </a14:m>
                <a:endParaRPr lang="en-US" dirty="0"/>
              </a:p>
              <a:p>
                <a:pPr lvl="1"/>
                <a:r>
                  <a:rPr lang="en-US" dirty="0"/>
                  <a:t>(Only true when </a:t>
                </a:r>
                <a14:m>
                  <m:oMath xmlns:m="http://schemas.openxmlformats.org/officeDocument/2006/math">
                    <m:r>
                      <m:rPr>
                        <m:sty m:val="p"/>
                      </m:rPr>
                      <a:rPr lang="en-US" i="1" dirty="0" smtClean="0">
                        <a:latin typeface="Cambria Math" panose="02040503050406030204" pitchFamily="18" charset="0"/>
                      </a:rPr>
                      <m:t>max</m:t>
                    </m:r>
                  </m:oMath>
                </a14:m>
                <a:r>
                  <a:rPr lang="en-US" dirty="0"/>
                  <a:t> is performed exactly)</a:t>
                </a:r>
                <a:endParaRPr lang="en-SE" dirty="0"/>
              </a:p>
              <a:p>
                <a:r>
                  <a:rPr lang="en-US" dirty="0"/>
                  <a:t>In our case:</a:t>
                </a:r>
              </a:p>
              <a:p>
                <a:pPr lvl="1"/>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m:rPr>
                        <m:sty m:val="p"/>
                      </m:rPr>
                      <a:rPr lang="en-US">
                        <a:latin typeface="Cambria Math" panose="02040503050406030204" pitchFamily="18" charset="0"/>
                      </a:rPr>
                      <m:t>Loss</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r>
                  <a:rPr lang="en-US" dirty="0"/>
                  <a:t>, where </a:t>
                </a:r>
                <a14:m>
                  <m:oMath xmlns:m="http://schemas.openxmlformats.org/officeDocument/2006/math">
                    <m:func>
                      <m:funcPr>
                        <m:ctrlPr>
                          <a:rPr lang="en-US" b="0" i="1" smtClean="0">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𝛿</m:t>
                            </m:r>
                            <m:r>
                              <a:rPr lang="en-US" b="0" i="1" smtClean="0">
                                <a:latin typeface="Cambria Math" panose="02040503050406030204" pitchFamily="18" charset="0"/>
                              </a:rPr>
                              <m:t>∈</m:t>
                            </m:r>
                            <m:r>
                              <m:rPr>
                                <m:sty m:val="p"/>
                              </m:rPr>
                              <a:rPr lang="en-US" b="0" i="0" smtClean="0">
                                <a:latin typeface="Cambria Math" panose="02040503050406030204" pitchFamily="18" charset="0"/>
                              </a:rPr>
                              <m:t>Δ</m:t>
                            </m:r>
                          </m:lim>
                        </m:limLow>
                      </m:fName>
                      <m:e>
                        <m:r>
                          <m:rPr>
                            <m:sty m:val="p"/>
                          </m:rPr>
                          <a:rPr lang="en-US" b="0" i="0" smtClean="0">
                            <a:latin typeface="Cambria Math" panose="02040503050406030204" pitchFamily="18" charset="0"/>
                          </a:rPr>
                          <m:t>Loss</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pPr lvl="1"/>
                <a:r>
                  <a:rPr lang="en-US" dirty="0"/>
                  <a:t>It means we can optimize through the </a:t>
                </a:r>
                <a14:m>
                  <m:oMath xmlns:m="http://schemas.openxmlformats.org/officeDocument/2006/math">
                    <m:r>
                      <m:rPr>
                        <m:sty m:val="p"/>
                      </m:rPr>
                      <a:rPr lang="en-US" i="1" dirty="0" smtClean="0">
                        <a:latin typeface="Cambria Math" panose="02040503050406030204" pitchFamily="18" charset="0"/>
                      </a:rPr>
                      <m:t>max</m:t>
                    </m:r>
                    <m:r>
                      <a:rPr lang="en-SE" i="1" dirty="0" smtClean="0">
                        <a:latin typeface="Cambria Math" panose="02040503050406030204" pitchFamily="18" charset="0"/>
                      </a:rPr>
                      <m:t>⁡</m:t>
                    </m:r>
                  </m:oMath>
                </a14:m>
                <a:r>
                  <a:rPr lang="en-US" dirty="0"/>
                  <a:t>operator by finding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r>
                  <a:rPr lang="en-US" dirty="0"/>
                  <a:t> that maximizes the loss function, then taking gradient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m:t>
                        </m:r>
                      </m:sup>
                    </m:sSup>
                  </m:oMath>
                </a14:m>
                <a:endParaRPr lang="en-US" dirty="0"/>
              </a:p>
            </p:txBody>
          </p:sp>
        </mc:Choice>
        <mc:Fallback xmlns="">
          <p:sp>
            <p:nvSpPr>
              <p:cNvPr id="3" name="Content Placeholder 2">
                <a:extLst>
                  <a:ext uri="{FF2B5EF4-FFF2-40B4-BE49-F238E27FC236}">
                    <a16:creationId xmlns:a16="http://schemas.microsoft.com/office/drawing/2014/main" id="{7EBC83A6-ACDF-432C-9877-0F0BFF08BFE7}"/>
                  </a:ext>
                </a:extLst>
              </p:cNvPr>
              <p:cNvSpPr>
                <a:spLocks noGrp="1" noRot="1" noChangeAspect="1" noMove="1" noResize="1" noEditPoints="1" noAdjustHandles="1" noChangeArrowheads="1" noChangeShapeType="1" noTextEdit="1"/>
              </p:cNvSpPr>
              <p:nvPr>
                <p:ph idx="1"/>
              </p:nvPr>
            </p:nvSpPr>
            <p:spPr>
              <a:blipFill>
                <a:blip r:embed="rId3"/>
                <a:stretch>
                  <a:fillRect l="-1259" t="-2748"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67C5DF6-BEA2-41D0-90F7-1BB0BDABA021}"/>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176863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6EA5-88A7-475E-9693-D2B4153F499B}"/>
              </a:ext>
            </a:extLst>
          </p:cNvPr>
          <p:cNvSpPr>
            <a:spLocks noGrp="1"/>
          </p:cNvSpPr>
          <p:nvPr>
            <p:ph type="title"/>
          </p:nvPr>
        </p:nvSpPr>
        <p:spPr/>
        <p:txBody>
          <a:bodyPr/>
          <a:lstStyle/>
          <a:p>
            <a:r>
              <a:rPr lang="en-US" sz="3600" dirty="0"/>
              <a:t>Adversarial Training [Goodfellow et al., 2014]</a:t>
            </a:r>
            <a:endParaRPr lang="en-SE" sz="3600" dirty="0"/>
          </a:p>
        </p:txBody>
      </p:sp>
      <p:sp>
        <p:nvSpPr>
          <p:cNvPr id="4" name="Slide Number Placeholder 3">
            <a:extLst>
              <a:ext uri="{FF2B5EF4-FFF2-40B4-BE49-F238E27FC236}">
                <a16:creationId xmlns:a16="http://schemas.microsoft.com/office/drawing/2014/main" id="{5012B4AE-465A-4B5C-8CCB-984292185ED4}"/>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12" name="Picture 11">
            <a:extLst>
              <a:ext uri="{FF2B5EF4-FFF2-40B4-BE49-F238E27FC236}">
                <a16:creationId xmlns:a16="http://schemas.microsoft.com/office/drawing/2014/main" id="{C423AA06-DD77-44AD-9C9C-855FF32661B5}"/>
              </a:ext>
            </a:extLst>
          </p:cNvPr>
          <p:cNvPicPr>
            <a:picLocks noChangeAspect="1"/>
          </p:cNvPicPr>
          <p:nvPr/>
        </p:nvPicPr>
        <p:blipFill>
          <a:blip r:embed="rId3"/>
          <a:stretch>
            <a:fillRect/>
          </a:stretch>
        </p:blipFill>
        <p:spPr>
          <a:xfrm>
            <a:off x="1187624" y="1215008"/>
            <a:ext cx="7270317" cy="3366120"/>
          </a:xfrm>
          <a:prstGeom prst="rect">
            <a:avLst/>
          </a:prstGeom>
        </p:spPr>
      </p:pic>
      <p:sp>
        <p:nvSpPr>
          <p:cNvPr id="13" name="Content Placeholder 2">
            <a:extLst>
              <a:ext uri="{FF2B5EF4-FFF2-40B4-BE49-F238E27FC236}">
                <a16:creationId xmlns:a16="http://schemas.microsoft.com/office/drawing/2014/main" id="{F1814BD0-7118-4143-8D94-3BCEDCB91889}"/>
              </a:ext>
            </a:extLst>
          </p:cNvPr>
          <p:cNvSpPr>
            <a:spLocks noGrp="1"/>
          </p:cNvSpPr>
          <p:nvPr>
            <p:ph idx="1"/>
          </p:nvPr>
        </p:nvSpPr>
        <p:spPr>
          <a:xfrm>
            <a:off x="457200" y="4694147"/>
            <a:ext cx="8229600" cy="2160240"/>
          </a:xfrm>
        </p:spPr>
        <p:txBody>
          <a:bodyPr>
            <a:normAutofit fontScale="70000" lnSpcReduction="20000"/>
          </a:bodyPr>
          <a:lstStyle/>
          <a:p>
            <a:r>
              <a:rPr lang="en-US" dirty="0"/>
              <a:t>In theory, </a:t>
            </a:r>
            <a:r>
              <a:rPr lang="en-US" dirty="0" err="1"/>
              <a:t>Danskin’s</a:t>
            </a:r>
            <a:r>
              <a:rPr lang="en-US" dirty="0"/>
              <a:t> theorem only applies to the case where we are able to compute the maximum exactly. In practice, the quality of the robust gradient descent procedure is tied directly to how well we are able to perform the inner maximization. In other words, the key aspect is incorporate a strong attack into the inner maximization procedure.</a:t>
            </a:r>
          </a:p>
          <a:p>
            <a:endParaRPr lang="en-SE" dirty="0"/>
          </a:p>
        </p:txBody>
      </p:sp>
    </p:spTree>
    <p:extLst>
      <p:ext uri="{BB962C8B-B14F-4D97-AF65-F5344CB8AC3E}">
        <p14:creationId xmlns:p14="http://schemas.microsoft.com/office/powerpoint/2010/main" val="418414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C55F-9314-4CF2-9800-C0AEA49AD59A}"/>
              </a:ext>
            </a:extLst>
          </p:cNvPr>
          <p:cNvSpPr>
            <a:spLocks noGrp="1"/>
          </p:cNvSpPr>
          <p:nvPr>
            <p:ph type="title"/>
          </p:nvPr>
        </p:nvSpPr>
        <p:spPr/>
        <p:txBody>
          <a:bodyPr/>
          <a:lstStyle/>
          <a:p>
            <a:r>
              <a:rPr lang="en-US" dirty="0"/>
              <a:t>Evaluating Robust Models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A1C1C7-5A20-4E98-86B8-1CF3889609D3}"/>
                  </a:ext>
                </a:extLst>
              </p:cNvPr>
              <p:cNvSpPr>
                <a:spLocks noGrp="1"/>
              </p:cNvSpPr>
              <p:nvPr>
                <p:ph idx="1"/>
              </p:nvPr>
            </p:nvSpPr>
            <p:spPr/>
            <p:txBody>
              <a:bodyPr/>
              <a:lstStyle/>
              <a:p>
                <a:r>
                  <a:rPr lang="en-US" dirty="0"/>
                  <a:t>Our model looks good, but we also need to evaluate against different attacks, PGD attacks run for longer, with random restarts, </a:t>
                </a:r>
                <a:r>
                  <a:rPr lang="en-US" dirty="0" err="1"/>
                  <a:t>etc</a:t>
                </a:r>
                <a:endParaRPr lang="en-US" dirty="0"/>
              </a:p>
              <a:p>
                <a:r>
                  <a:rPr lang="en-US" dirty="0"/>
                  <a:t>Note: it is not very informative to evaluate against a different type of attack, e.g. evaluate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m:t>
                        </m:r>
                      </m:sub>
                    </m:sSub>
                  </m:oMath>
                </a14:m>
                <a:r>
                  <a:rPr lang="en-US" dirty="0"/>
                  <a:t> robust model against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b="0" i="1" smtClean="0">
                            <a:latin typeface="Cambria Math" panose="02040503050406030204" pitchFamily="18" charset="0"/>
                          </a:rPr>
                          <m:t>2</m:t>
                        </m:r>
                      </m:sub>
                    </m:sSub>
                  </m:oMath>
                </a14:m>
                <a:r>
                  <a:rPr lang="en-US" dirty="0"/>
                  <a:t> attacks</a:t>
                </a:r>
                <a:endParaRPr lang="en-SE" dirty="0"/>
              </a:p>
            </p:txBody>
          </p:sp>
        </mc:Choice>
        <mc:Fallback xmlns="">
          <p:sp>
            <p:nvSpPr>
              <p:cNvPr id="3" name="Content Placeholder 2">
                <a:extLst>
                  <a:ext uri="{FF2B5EF4-FFF2-40B4-BE49-F238E27FC236}">
                    <a16:creationId xmlns:a16="http://schemas.microsoft.com/office/drawing/2014/main" id="{69A1C1C7-5A20-4E98-86B8-1CF3889609D3}"/>
                  </a:ext>
                </a:extLst>
              </p:cNvPr>
              <p:cNvSpPr>
                <a:spLocks noGrp="1" noRot="1" noChangeAspect="1" noMove="1" noResize="1" noEditPoints="1" noAdjustHandles="1" noChangeArrowheads="1" noChangeShapeType="1" noTextEdit="1"/>
              </p:cNvSpPr>
              <p:nvPr>
                <p:ph idx="1"/>
              </p:nvPr>
            </p:nvSpPr>
            <p:spPr>
              <a:blipFill>
                <a:blip r:embed="rId2"/>
                <a:stretch>
                  <a:fillRect l="-1704" t="-1553"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2F54698-DF8C-406D-B906-81F21033DB7E}"/>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91072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611-7470-4D44-BA55-5C76F66C01E6}"/>
              </a:ext>
            </a:extLst>
          </p:cNvPr>
          <p:cNvSpPr>
            <a:spLocks noGrp="1"/>
          </p:cNvSpPr>
          <p:nvPr>
            <p:ph type="title"/>
          </p:nvPr>
        </p:nvSpPr>
        <p:spPr/>
        <p:txBody>
          <a:bodyPr/>
          <a:lstStyle/>
          <a:p>
            <a:r>
              <a:rPr lang="en-US" dirty="0"/>
              <a:t>Why Is This Brittleness of ML a Problem?</a:t>
            </a:r>
            <a:endParaRPr lang="en-SE" dirty="0"/>
          </a:p>
        </p:txBody>
      </p:sp>
      <p:sp>
        <p:nvSpPr>
          <p:cNvPr id="3" name="Content Placeholder 2">
            <a:extLst>
              <a:ext uri="{FF2B5EF4-FFF2-40B4-BE49-F238E27FC236}">
                <a16:creationId xmlns:a16="http://schemas.microsoft.com/office/drawing/2014/main" id="{9138702F-5478-4F5C-AFBE-183ABFC04EA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905B595-4531-4776-AD84-25D166FEEEE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8" name="Picture 7">
            <a:extLst>
              <a:ext uri="{FF2B5EF4-FFF2-40B4-BE49-F238E27FC236}">
                <a16:creationId xmlns:a16="http://schemas.microsoft.com/office/drawing/2014/main" id="{71D4C544-F65F-4D2B-B81D-42A0C6A172FD}"/>
              </a:ext>
            </a:extLst>
          </p:cNvPr>
          <p:cNvPicPr>
            <a:picLocks noChangeAspect="1"/>
          </p:cNvPicPr>
          <p:nvPr/>
        </p:nvPicPr>
        <p:blipFill>
          <a:blip r:embed="rId2"/>
          <a:stretch>
            <a:fillRect/>
          </a:stretch>
        </p:blipFill>
        <p:spPr>
          <a:xfrm>
            <a:off x="0" y="1243149"/>
            <a:ext cx="9144000" cy="4371702"/>
          </a:xfrm>
          <a:prstGeom prst="rect">
            <a:avLst/>
          </a:prstGeom>
        </p:spPr>
      </p:pic>
    </p:spTree>
    <p:extLst>
      <p:ext uri="{BB962C8B-B14F-4D97-AF65-F5344CB8AC3E}">
        <p14:creationId xmlns:p14="http://schemas.microsoft.com/office/powerpoint/2010/main" val="72508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700B-7EE8-4733-9B73-12336D8D2CAC}"/>
              </a:ext>
            </a:extLst>
          </p:cNvPr>
          <p:cNvSpPr>
            <a:spLocks noGrp="1"/>
          </p:cNvSpPr>
          <p:nvPr>
            <p:ph type="title"/>
          </p:nvPr>
        </p:nvSpPr>
        <p:spPr/>
        <p:txBody>
          <a:bodyPr/>
          <a:lstStyle/>
          <a:p>
            <a:r>
              <a:rPr lang="en-US" dirty="0"/>
              <a:t>What Makes the Models Robust?</a:t>
            </a:r>
            <a:endParaRPr lang="en-SE" dirty="0"/>
          </a:p>
        </p:txBody>
      </p:sp>
      <p:sp>
        <p:nvSpPr>
          <p:cNvPr id="3" name="Content Placeholder 2">
            <a:extLst>
              <a:ext uri="{FF2B5EF4-FFF2-40B4-BE49-F238E27FC236}">
                <a16:creationId xmlns:a16="http://schemas.microsoft.com/office/drawing/2014/main" id="{45EDC52D-481B-4C6F-9258-81FA68B6E258}"/>
              </a:ext>
            </a:extLst>
          </p:cNvPr>
          <p:cNvSpPr>
            <a:spLocks noGrp="1"/>
          </p:cNvSpPr>
          <p:nvPr>
            <p:ph idx="1"/>
          </p:nvPr>
        </p:nvSpPr>
        <p:spPr>
          <a:xfrm>
            <a:off x="457200" y="1295400"/>
            <a:ext cx="8229600" cy="1341512"/>
          </a:xfrm>
        </p:spPr>
        <p:txBody>
          <a:bodyPr>
            <a:normAutofit fontScale="85000" lnSpcReduction="10000"/>
          </a:bodyPr>
          <a:lstStyle/>
          <a:p>
            <a:r>
              <a:rPr lang="en-US" dirty="0"/>
              <a:t>The robust model has a smoother loss surface, making it more difficult for an attacker to change the class label with small gradient steps</a:t>
            </a:r>
            <a:endParaRPr lang="en-SE" dirty="0"/>
          </a:p>
        </p:txBody>
      </p:sp>
      <p:sp>
        <p:nvSpPr>
          <p:cNvPr id="4" name="Slide Number Placeholder 3">
            <a:extLst>
              <a:ext uri="{FF2B5EF4-FFF2-40B4-BE49-F238E27FC236}">
                <a16:creationId xmlns:a16="http://schemas.microsoft.com/office/drawing/2014/main" id="{9CD5AA4D-5788-4E3F-BE78-89E9AF3B10F8}"/>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931F70C1-83A8-43B0-BF5E-2002EB9CF96A}"/>
              </a:ext>
            </a:extLst>
          </p:cNvPr>
          <p:cNvPicPr>
            <a:picLocks noChangeAspect="1"/>
          </p:cNvPicPr>
          <p:nvPr/>
        </p:nvPicPr>
        <p:blipFill>
          <a:blip r:embed="rId2"/>
          <a:stretch>
            <a:fillRect/>
          </a:stretch>
        </p:blipFill>
        <p:spPr>
          <a:xfrm>
            <a:off x="187691" y="2492938"/>
            <a:ext cx="3000794" cy="3972479"/>
          </a:xfrm>
          <a:prstGeom prst="rect">
            <a:avLst/>
          </a:prstGeom>
        </p:spPr>
      </p:pic>
      <p:pic>
        <p:nvPicPr>
          <p:cNvPr id="6" name="Picture 5">
            <a:extLst>
              <a:ext uri="{FF2B5EF4-FFF2-40B4-BE49-F238E27FC236}">
                <a16:creationId xmlns:a16="http://schemas.microsoft.com/office/drawing/2014/main" id="{62AEC659-C158-425C-B4C6-E29AC5B945D0}"/>
              </a:ext>
            </a:extLst>
          </p:cNvPr>
          <p:cNvPicPr>
            <a:picLocks noChangeAspect="1"/>
          </p:cNvPicPr>
          <p:nvPr/>
        </p:nvPicPr>
        <p:blipFill>
          <a:blip r:embed="rId3"/>
          <a:stretch>
            <a:fillRect/>
          </a:stretch>
        </p:blipFill>
        <p:spPr>
          <a:xfrm>
            <a:off x="3215801" y="3284984"/>
            <a:ext cx="5851999" cy="3180433"/>
          </a:xfrm>
          <a:prstGeom prst="rect">
            <a:avLst/>
          </a:prstGeom>
        </p:spPr>
      </p:pic>
    </p:spTree>
    <p:extLst>
      <p:ext uri="{BB962C8B-B14F-4D97-AF65-F5344CB8AC3E}">
        <p14:creationId xmlns:p14="http://schemas.microsoft.com/office/powerpoint/2010/main" val="1258513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4B47-6057-4E96-A3D6-D0FC01D9CA4A}"/>
              </a:ext>
            </a:extLst>
          </p:cNvPr>
          <p:cNvSpPr>
            <a:spLocks noGrp="1"/>
          </p:cNvSpPr>
          <p:nvPr>
            <p:ph type="title"/>
          </p:nvPr>
        </p:nvSpPr>
        <p:spPr/>
        <p:txBody>
          <a:bodyPr/>
          <a:lstStyle/>
          <a:p>
            <a:r>
              <a:rPr lang="en-US" dirty="0"/>
              <a:t>Loss Surfaces Examples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254C76-D84C-4ECB-A625-3028A7E81885}"/>
                  </a:ext>
                </a:extLst>
              </p:cNvPr>
              <p:cNvSpPr>
                <a:spLocks noGrp="1"/>
              </p:cNvSpPr>
              <p:nvPr>
                <p:ph idx="1"/>
              </p:nvPr>
            </p:nvSpPr>
            <p:spPr>
              <a:xfrm>
                <a:off x="185354" y="1295400"/>
                <a:ext cx="3624040" cy="5229941"/>
              </a:xfrm>
            </p:spPr>
            <p:txBody>
              <a:bodyPr>
                <a:normAutofit fontScale="62500" lnSpcReduction="20000"/>
              </a:bodyPr>
              <a:lstStyle/>
              <a:p>
                <a:r>
                  <a:rPr lang="en-US" dirty="0"/>
                  <a:t>Upper right fig shows a smooth loss surface with small gradients near the correct label and large distances to other labels, which makes attacks more difficult</a:t>
                </a:r>
              </a:p>
              <a:p>
                <a:r>
                  <a:rPr lang="en-US" dirty="0"/>
                  <a:t>Lower right fig shows a less smooth loss surface and small distances to other labels, which makes attacks easier</a:t>
                </a:r>
              </a:p>
              <a:p>
                <a:r>
                  <a:rPr lang="en-US" dirty="0"/>
                  <a:t>You can also think of them as 2 different directions on the same loss surface, and the attacker’s goal is to find the optimal direction to change input </a:t>
                </a:r>
                <a14:m>
                  <m:oMath xmlns:m="http://schemas.openxmlformats.org/officeDocument/2006/math">
                    <m:r>
                      <a:rPr lang="en-US" b="0" i="1" smtClean="0">
                        <a:latin typeface="Cambria Math" panose="02040503050406030204" pitchFamily="18" charset="0"/>
                      </a:rPr>
                      <m:t>𝑥</m:t>
                    </m:r>
                  </m:oMath>
                </a14:m>
                <a:r>
                  <a:rPr lang="en-US" dirty="0"/>
                  <a:t> (e.g., by gradient ascent with FGSM or PGD)</a:t>
                </a:r>
              </a:p>
              <a:p>
                <a:endParaRPr lang="en-SE" dirty="0"/>
              </a:p>
            </p:txBody>
          </p:sp>
        </mc:Choice>
        <mc:Fallback xmlns="">
          <p:sp>
            <p:nvSpPr>
              <p:cNvPr id="3" name="Content Placeholder 2">
                <a:extLst>
                  <a:ext uri="{FF2B5EF4-FFF2-40B4-BE49-F238E27FC236}">
                    <a16:creationId xmlns:a16="http://schemas.microsoft.com/office/drawing/2014/main" id="{9C254C76-D84C-4ECB-A625-3028A7E81885}"/>
                  </a:ext>
                </a:extLst>
              </p:cNvPr>
              <p:cNvSpPr>
                <a:spLocks noGrp="1" noRot="1" noChangeAspect="1" noMove="1" noResize="1" noEditPoints="1" noAdjustHandles="1" noChangeArrowheads="1" noChangeShapeType="1" noTextEdit="1"/>
              </p:cNvSpPr>
              <p:nvPr>
                <p:ph idx="1"/>
              </p:nvPr>
            </p:nvSpPr>
            <p:spPr>
              <a:xfrm>
                <a:off x="185354" y="1295400"/>
                <a:ext cx="3624040" cy="5229941"/>
              </a:xfrm>
              <a:blipFill>
                <a:blip r:embed="rId3"/>
                <a:stretch>
                  <a:fillRect l="-1513" t="-1750" r="-302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C3A1417-FECB-4F3B-9848-4E66AB78A944}"/>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grpSp>
        <p:nvGrpSpPr>
          <p:cNvPr id="11" name="Group 10">
            <a:extLst>
              <a:ext uri="{FF2B5EF4-FFF2-40B4-BE49-F238E27FC236}">
                <a16:creationId xmlns:a16="http://schemas.microsoft.com/office/drawing/2014/main" id="{250ED846-885B-4E39-A3D8-43C2C92FE9DF}"/>
              </a:ext>
            </a:extLst>
          </p:cNvPr>
          <p:cNvGrpSpPr/>
          <p:nvPr/>
        </p:nvGrpSpPr>
        <p:grpSpPr>
          <a:xfrm>
            <a:off x="4031213" y="4077072"/>
            <a:ext cx="5054547" cy="2476723"/>
            <a:chOff x="4057037" y="4077072"/>
            <a:chExt cx="5054547" cy="2476723"/>
          </a:xfrm>
        </p:grpSpPr>
        <p:cxnSp>
          <p:nvCxnSpPr>
            <p:cNvPr id="6" name="直線單箭頭接點 5">
              <a:extLst>
                <a:ext uri="{FF2B5EF4-FFF2-40B4-BE49-F238E27FC236}">
                  <a16:creationId xmlns:a16="http://schemas.microsoft.com/office/drawing/2014/main" id="{ADF9B33C-678B-4BC1-A328-2D151A05464D}"/>
                </a:ext>
              </a:extLst>
            </p:cNvPr>
            <p:cNvCxnSpPr/>
            <p:nvPr/>
          </p:nvCxnSpPr>
          <p:spPr>
            <a:xfrm>
              <a:off x="4057037" y="5984357"/>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60ED315-D085-4A05-9C85-7AEBF32820A1}"/>
                    </a:ext>
                  </a:extLst>
                </p:cNvPr>
                <p:cNvSpPr/>
                <p:nvPr/>
              </p:nvSpPr>
              <p:spPr>
                <a:xfrm>
                  <a:off x="6273857" y="5919663"/>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C60ED315-D085-4A05-9C85-7AEBF32820A1}"/>
                    </a:ext>
                  </a:extLst>
                </p:cNvPr>
                <p:cNvSpPr>
                  <a:spLocks noRot="1" noChangeAspect="1" noMove="1" noResize="1" noEditPoints="1" noAdjustHandles="1" noChangeArrowheads="1" noChangeShapeType="1" noTextEdit="1"/>
                </p:cNvSpPr>
                <p:nvPr/>
              </p:nvSpPr>
              <p:spPr>
                <a:xfrm>
                  <a:off x="6273857" y="5919663"/>
                  <a:ext cx="442429" cy="461665"/>
                </a:xfrm>
                <a:prstGeom prst="rect">
                  <a:avLst/>
                </a:prstGeom>
                <a:blipFill>
                  <a:blip r:embed="rId4"/>
                  <a:stretch>
                    <a:fillRect/>
                  </a:stretch>
                </a:blipFill>
              </p:spPr>
              <p:txBody>
                <a:bodyPr/>
                <a:lstStyle/>
                <a:p>
                  <a:r>
                    <a:rPr lang="en-SE">
                      <a:noFill/>
                    </a:rPr>
                    <a:t> </a:t>
                  </a:r>
                </a:p>
              </p:txBody>
            </p:sp>
          </mc:Fallback>
        </mc:AlternateContent>
        <p:sp>
          <p:nvSpPr>
            <p:cNvPr id="12" name="橢圓 11">
              <a:extLst>
                <a:ext uri="{FF2B5EF4-FFF2-40B4-BE49-F238E27FC236}">
                  <a16:creationId xmlns:a16="http://schemas.microsoft.com/office/drawing/2014/main" id="{EB5225D6-BA2F-427E-A6AC-80D1D301355C}"/>
                </a:ext>
              </a:extLst>
            </p:cNvPr>
            <p:cNvSpPr/>
            <p:nvPr/>
          </p:nvSpPr>
          <p:spPr>
            <a:xfrm>
              <a:off x="6414304" y="5902952"/>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1" name="Group 30">
              <a:extLst>
                <a:ext uri="{FF2B5EF4-FFF2-40B4-BE49-F238E27FC236}">
                  <a16:creationId xmlns:a16="http://schemas.microsoft.com/office/drawing/2014/main" id="{8BBE6E6A-519E-4AAA-ACC9-ADFD568DA20D}"/>
                </a:ext>
              </a:extLst>
            </p:cNvPr>
            <p:cNvGrpSpPr/>
            <p:nvPr/>
          </p:nvGrpSpPr>
          <p:grpSpPr>
            <a:xfrm rot="10800000">
              <a:off x="4173996" y="4483929"/>
              <a:ext cx="4625163" cy="1352530"/>
              <a:chOff x="4173996" y="4483929"/>
              <a:chExt cx="4625163" cy="1352530"/>
            </a:xfrm>
          </p:grpSpPr>
          <p:sp>
            <p:nvSpPr>
              <p:cNvPr id="19" name="手繪多邊形: 圖案 20">
                <a:extLst>
                  <a:ext uri="{FF2B5EF4-FFF2-40B4-BE49-F238E27FC236}">
                    <a16:creationId xmlns:a16="http://schemas.microsoft.com/office/drawing/2014/main" id="{AAFDFCC0-84FA-4FF3-BC93-F26D14BAE7FC}"/>
                  </a:ext>
                </a:extLst>
              </p:cNvPr>
              <p:cNvSpPr/>
              <p:nvPr/>
            </p:nvSpPr>
            <p:spPr>
              <a:xfrm>
                <a:off x="4225645" y="4483929"/>
                <a:ext cx="4508205" cy="1339699"/>
              </a:xfrm>
              <a:custGeom>
                <a:avLst/>
                <a:gdLst>
                  <a:gd name="connsiteX0" fmla="*/ 0 w 4508205"/>
                  <a:gd name="connsiteY0" fmla="*/ 871966 h 871966"/>
                  <a:gd name="connsiteX1" fmla="*/ 1180214 w 4508205"/>
                  <a:gd name="connsiteY1" fmla="*/ 850701 h 871966"/>
                  <a:gd name="connsiteX2" fmla="*/ 1839432 w 4508205"/>
                  <a:gd name="connsiteY2" fmla="*/ 797538 h 871966"/>
                  <a:gd name="connsiteX3" fmla="*/ 1956391 w 4508205"/>
                  <a:gd name="connsiteY3" fmla="*/ 797538 h 871966"/>
                  <a:gd name="connsiteX4" fmla="*/ 2094614 w 4508205"/>
                  <a:gd name="connsiteY4" fmla="*/ 723111 h 871966"/>
                  <a:gd name="connsiteX5" fmla="*/ 2243470 w 4508205"/>
                  <a:gd name="connsiteY5" fmla="*/ 97 h 871966"/>
                  <a:gd name="connsiteX6" fmla="*/ 2445488 w 4508205"/>
                  <a:gd name="connsiteY6" fmla="*/ 776273 h 871966"/>
                  <a:gd name="connsiteX7" fmla="*/ 2775098 w 4508205"/>
                  <a:gd name="connsiteY7" fmla="*/ 861334 h 871966"/>
                  <a:gd name="connsiteX8" fmla="*/ 3253563 w 4508205"/>
                  <a:gd name="connsiteY8" fmla="*/ 861334 h 871966"/>
                  <a:gd name="connsiteX9" fmla="*/ 4508205 w 4508205"/>
                  <a:gd name="connsiteY9" fmla="*/ 871966 h 87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205" h="871966">
                    <a:moveTo>
                      <a:pt x="0" y="871966"/>
                    </a:moveTo>
                    <a:lnTo>
                      <a:pt x="1180214" y="850701"/>
                    </a:lnTo>
                    <a:cubicBezTo>
                      <a:pt x="1486786" y="838296"/>
                      <a:pt x="1710069" y="806398"/>
                      <a:pt x="1839432" y="797538"/>
                    </a:cubicBezTo>
                    <a:cubicBezTo>
                      <a:pt x="1968795" y="788678"/>
                      <a:pt x="1913861" y="809942"/>
                      <a:pt x="1956391" y="797538"/>
                    </a:cubicBezTo>
                    <a:cubicBezTo>
                      <a:pt x="1998921" y="785133"/>
                      <a:pt x="2046768" y="856018"/>
                      <a:pt x="2094614" y="723111"/>
                    </a:cubicBezTo>
                    <a:cubicBezTo>
                      <a:pt x="2142460" y="590204"/>
                      <a:pt x="2184991" y="-8763"/>
                      <a:pt x="2243470" y="97"/>
                    </a:cubicBezTo>
                    <a:cubicBezTo>
                      <a:pt x="2301949" y="8957"/>
                      <a:pt x="2356883" y="632734"/>
                      <a:pt x="2445488" y="776273"/>
                    </a:cubicBezTo>
                    <a:cubicBezTo>
                      <a:pt x="2534093" y="919812"/>
                      <a:pt x="2640419" y="847157"/>
                      <a:pt x="2775098" y="861334"/>
                    </a:cubicBezTo>
                    <a:cubicBezTo>
                      <a:pt x="2909777" y="875511"/>
                      <a:pt x="3253563" y="861334"/>
                      <a:pt x="3253563" y="861334"/>
                    </a:cubicBezTo>
                    <a:lnTo>
                      <a:pt x="4508205" y="871966"/>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21">
                <a:extLst>
                  <a:ext uri="{FF2B5EF4-FFF2-40B4-BE49-F238E27FC236}">
                    <a16:creationId xmlns:a16="http://schemas.microsoft.com/office/drawing/2014/main" id="{B993654D-1CCE-445B-824A-86C39A0A8B69}"/>
                  </a:ext>
                </a:extLst>
              </p:cNvPr>
              <p:cNvSpPr/>
              <p:nvPr/>
            </p:nvSpPr>
            <p:spPr>
              <a:xfrm>
                <a:off x="4173996" y="4510756"/>
                <a:ext cx="4625163"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2">
                <a:extLst>
                  <a:ext uri="{FF2B5EF4-FFF2-40B4-BE49-F238E27FC236}">
                    <a16:creationId xmlns:a16="http://schemas.microsoft.com/office/drawing/2014/main" id="{47598E2C-05EF-4E6B-A7AE-7F21D79B6D6F}"/>
                  </a:ext>
                </a:extLst>
              </p:cNvPr>
              <p:cNvSpPr/>
              <p:nvPr/>
            </p:nvSpPr>
            <p:spPr>
              <a:xfrm flipH="1">
                <a:off x="4225645" y="4550416"/>
                <a:ext cx="4035829" cy="1286043"/>
              </a:xfrm>
              <a:custGeom>
                <a:avLst/>
                <a:gdLst>
                  <a:gd name="connsiteX0" fmla="*/ 0 w 4625163"/>
                  <a:gd name="connsiteY0" fmla="*/ 1236702 h 1286043"/>
                  <a:gd name="connsiteX1" fmla="*/ 1711842 w 4625163"/>
                  <a:gd name="connsiteY1" fmla="*/ 1183540 h 1286043"/>
                  <a:gd name="connsiteX2" fmla="*/ 2190307 w 4625163"/>
                  <a:gd name="connsiteY2" fmla="*/ 1215437 h 1286043"/>
                  <a:gd name="connsiteX3" fmla="*/ 2594344 w 4625163"/>
                  <a:gd name="connsiteY3" fmla="*/ 120284 h 1286043"/>
                  <a:gd name="connsiteX4" fmla="*/ 4625163 w 4625163"/>
                  <a:gd name="connsiteY4" fmla="*/ 77754 h 1286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163" h="1286043">
                    <a:moveTo>
                      <a:pt x="0" y="1236702"/>
                    </a:moveTo>
                    <a:lnTo>
                      <a:pt x="1711842" y="1183540"/>
                    </a:lnTo>
                    <a:cubicBezTo>
                      <a:pt x="2076893" y="1179996"/>
                      <a:pt x="2043223" y="1392646"/>
                      <a:pt x="2190307" y="1215437"/>
                    </a:cubicBezTo>
                    <a:cubicBezTo>
                      <a:pt x="2337391" y="1038228"/>
                      <a:pt x="2188535" y="309898"/>
                      <a:pt x="2594344" y="120284"/>
                    </a:cubicBezTo>
                    <a:cubicBezTo>
                      <a:pt x="3000153" y="-69330"/>
                      <a:pt x="3812658" y="4212"/>
                      <a:pt x="4625163" y="77754"/>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7" name="文字方塊 17">
                  <a:extLst>
                    <a:ext uri="{FF2B5EF4-FFF2-40B4-BE49-F238E27FC236}">
                      <a16:creationId xmlns:a16="http://schemas.microsoft.com/office/drawing/2014/main" id="{BEF12F28-A3A5-4262-A327-33228289B43E}"/>
                    </a:ext>
                  </a:extLst>
                </p:cNvPr>
                <p:cNvSpPr txBox="1"/>
                <p:nvPr/>
              </p:nvSpPr>
              <p:spPr>
                <a:xfrm>
                  <a:off x="6367030" y="4077072"/>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7" name="文字方塊 17">
                  <a:extLst>
                    <a:ext uri="{FF2B5EF4-FFF2-40B4-BE49-F238E27FC236}">
                      <a16:creationId xmlns:a16="http://schemas.microsoft.com/office/drawing/2014/main" id="{BEF12F28-A3A5-4262-A327-33228289B43E}"/>
                    </a:ext>
                  </a:extLst>
                </p:cNvPr>
                <p:cNvSpPr txBox="1">
                  <a:spLocks noRot="1" noChangeAspect="1" noMove="1" noResize="1" noEditPoints="1" noAdjustHandles="1" noChangeArrowheads="1" noChangeShapeType="1" noTextEdit="1"/>
                </p:cNvSpPr>
                <p:nvPr/>
              </p:nvSpPr>
              <p:spPr>
                <a:xfrm>
                  <a:off x="6367030" y="4077072"/>
                  <a:ext cx="261738" cy="369332"/>
                </a:xfrm>
                <a:prstGeom prst="rect">
                  <a:avLst/>
                </a:prstGeom>
                <a:blipFill>
                  <a:blip r:embed="rId5"/>
                  <a:stretch>
                    <a:fillRect l="-25581" r="-23256"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8" name="文字方塊 17">
                  <a:extLst>
                    <a:ext uri="{FF2B5EF4-FFF2-40B4-BE49-F238E27FC236}">
                      <a16:creationId xmlns:a16="http://schemas.microsoft.com/office/drawing/2014/main" id="{16BB724A-C24A-48E3-BF28-79A9E9379D20}"/>
                    </a:ext>
                  </a:extLst>
                </p:cNvPr>
                <p:cNvSpPr txBox="1"/>
                <p:nvPr/>
              </p:nvSpPr>
              <p:spPr>
                <a:xfrm>
                  <a:off x="4139509" y="4077072"/>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8" name="文字方塊 17">
                  <a:extLst>
                    <a:ext uri="{FF2B5EF4-FFF2-40B4-BE49-F238E27FC236}">
                      <a16:creationId xmlns:a16="http://schemas.microsoft.com/office/drawing/2014/main" id="{16BB724A-C24A-48E3-BF28-79A9E9379D20}"/>
                    </a:ext>
                  </a:extLst>
                </p:cNvPr>
                <p:cNvSpPr txBox="1">
                  <a:spLocks noRot="1" noChangeAspect="1" noMove="1" noResize="1" noEditPoints="1" noAdjustHandles="1" noChangeArrowheads="1" noChangeShapeType="1" noTextEdit="1"/>
                </p:cNvSpPr>
                <p:nvPr/>
              </p:nvSpPr>
              <p:spPr>
                <a:xfrm>
                  <a:off x="4139509" y="4077072"/>
                  <a:ext cx="336631" cy="369332"/>
                </a:xfrm>
                <a:prstGeom prst="rect">
                  <a:avLst/>
                </a:prstGeom>
                <a:blipFill>
                  <a:blip r:embed="rId6"/>
                  <a:stretch>
                    <a:fillRect l="-20000" r="-21818" b="-30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9" name="文字方塊 17">
                  <a:extLst>
                    <a:ext uri="{FF2B5EF4-FFF2-40B4-BE49-F238E27FC236}">
                      <a16:creationId xmlns:a16="http://schemas.microsoft.com/office/drawing/2014/main" id="{6077DB90-E151-4E2B-A007-92956ACD2802}"/>
                    </a:ext>
                  </a:extLst>
                </p:cNvPr>
                <p:cNvSpPr txBox="1"/>
                <p:nvPr/>
              </p:nvSpPr>
              <p:spPr>
                <a:xfrm>
                  <a:off x="8694803" y="4077072"/>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9" name="文字方塊 17">
                  <a:extLst>
                    <a:ext uri="{FF2B5EF4-FFF2-40B4-BE49-F238E27FC236}">
                      <a16:creationId xmlns:a16="http://schemas.microsoft.com/office/drawing/2014/main" id="{6077DB90-E151-4E2B-A007-92956ACD2802}"/>
                    </a:ext>
                  </a:extLst>
                </p:cNvPr>
                <p:cNvSpPr txBox="1">
                  <a:spLocks noRot="1" noChangeAspect="1" noMove="1" noResize="1" noEditPoints="1" noAdjustHandles="1" noChangeArrowheads="1" noChangeShapeType="1" noTextEdit="1"/>
                </p:cNvSpPr>
                <p:nvPr/>
              </p:nvSpPr>
              <p:spPr>
                <a:xfrm>
                  <a:off x="8694803" y="4077072"/>
                  <a:ext cx="416781" cy="369332"/>
                </a:xfrm>
                <a:prstGeom prst="rect">
                  <a:avLst/>
                </a:prstGeom>
                <a:blipFill>
                  <a:blip r:embed="rId7"/>
                  <a:stretch>
                    <a:fillRect l="-16176" r="-19118" b="-30000"/>
                  </a:stretch>
                </a:blipFill>
              </p:spPr>
              <p:txBody>
                <a:bodyPr/>
                <a:lstStyle/>
                <a:p>
                  <a:r>
                    <a:rPr lang="en-SE">
                      <a:noFill/>
                    </a:rPr>
                    <a:t> </a:t>
                  </a:r>
                </a:p>
              </p:txBody>
            </p:sp>
          </mc:Fallback>
        </mc:AlternateContent>
        <p:pic>
          <p:nvPicPr>
            <p:cNvPr id="33" name="Picture 32">
              <a:extLst>
                <a:ext uri="{FF2B5EF4-FFF2-40B4-BE49-F238E27FC236}">
                  <a16:creationId xmlns:a16="http://schemas.microsoft.com/office/drawing/2014/main" id="{90231063-8F08-42D6-8848-67AE63499E47}"/>
                </a:ext>
              </a:extLst>
            </p:cNvPr>
            <p:cNvPicPr>
              <a:picLocks noChangeAspect="1"/>
            </p:cNvPicPr>
            <p:nvPr/>
          </p:nvPicPr>
          <p:blipFill>
            <a:blip r:embed="rId8"/>
            <a:stretch>
              <a:fillRect/>
            </a:stretch>
          </p:blipFill>
          <p:spPr>
            <a:xfrm>
              <a:off x="5881374" y="6309320"/>
              <a:ext cx="1252934" cy="244475"/>
            </a:xfrm>
            <a:prstGeom prst="rect">
              <a:avLst/>
            </a:prstGeom>
          </p:spPr>
        </p:pic>
      </p:grpSp>
      <p:grpSp>
        <p:nvGrpSpPr>
          <p:cNvPr id="8" name="Group 7">
            <a:extLst>
              <a:ext uri="{FF2B5EF4-FFF2-40B4-BE49-F238E27FC236}">
                <a16:creationId xmlns:a16="http://schemas.microsoft.com/office/drawing/2014/main" id="{11ECB441-99E1-48C1-A96B-28A9227795C1}"/>
              </a:ext>
            </a:extLst>
          </p:cNvPr>
          <p:cNvGrpSpPr/>
          <p:nvPr/>
        </p:nvGrpSpPr>
        <p:grpSpPr>
          <a:xfrm>
            <a:off x="4005388" y="1763524"/>
            <a:ext cx="5106196" cy="2113838"/>
            <a:chOff x="4005388" y="1763524"/>
            <a:chExt cx="5106196" cy="2113838"/>
          </a:xfrm>
        </p:grpSpPr>
        <p:cxnSp>
          <p:nvCxnSpPr>
            <p:cNvPr id="5" name="直線單箭頭接點 4">
              <a:extLst>
                <a:ext uri="{FF2B5EF4-FFF2-40B4-BE49-F238E27FC236}">
                  <a16:creationId xmlns:a16="http://schemas.microsoft.com/office/drawing/2014/main" id="{FA30C5AC-F5AF-4B84-BB2E-8B82E2A1D1C5}"/>
                </a:ext>
              </a:extLst>
            </p:cNvPr>
            <p:cNvCxnSpPr/>
            <p:nvPr/>
          </p:nvCxnSpPr>
          <p:spPr>
            <a:xfrm>
              <a:off x="4005388" y="3357191"/>
              <a:ext cx="49016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D751FE1C-A76C-4C2F-9C74-52A72B13862D}"/>
                </a:ext>
              </a:extLst>
            </p:cNvPr>
            <p:cNvSpPr txBox="1"/>
            <p:nvPr/>
          </p:nvSpPr>
          <p:spPr>
            <a:xfrm>
              <a:off x="6262581" y="3283754"/>
              <a:ext cx="1467293" cy="461665"/>
            </a:xfrm>
            <a:prstGeom prst="rect">
              <a:avLst/>
            </a:prstGeom>
            <a:noFill/>
          </p:spPr>
          <p:txBody>
            <a:bodyPr wrap="square" rtlCol="0">
              <a:spAutoFit/>
            </a:bodyPr>
            <a:lstStyle/>
            <a:p>
              <a:r>
                <a:rPr lang="en-US" altLang="zh-TW" sz="2400" dirty="0"/>
                <a:t> </a:t>
              </a:r>
              <a:endParaRPr lang="zh-TW" altLang="en-US" sz="2400" dirty="0"/>
            </a:p>
          </p:txBody>
        </p:sp>
        <p:sp>
          <p:nvSpPr>
            <p:cNvPr id="10" name="橢圓 9">
              <a:extLst>
                <a:ext uri="{FF2B5EF4-FFF2-40B4-BE49-F238E27FC236}">
                  <a16:creationId xmlns:a16="http://schemas.microsoft.com/office/drawing/2014/main" id="{DCE1935B-58B7-4D87-AA3A-5BE26C6F6674}"/>
                </a:ext>
              </a:extLst>
            </p:cNvPr>
            <p:cNvSpPr/>
            <p:nvPr/>
          </p:nvSpPr>
          <p:spPr>
            <a:xfrm>
              <a:off x="6320534" y="3276827"/>
              <a:ext cx="160727" cy="16072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30" name="Group 29">
              <a:extLst>
                <a:ext uri="{FF2B5EF4-FFF2-40B4-BE49-F238E27FC236}">
                  <a16:creationId xmlns:a16="http://schemas.microsoft.com/office/drawing/2014/main" id="{7F29ADCF-9E56-4ECC-B099-BE1E706A6B28}"/>
                </a:ext>
              </a:extLst>
            </p:cNvPr>
            <p:cNvGrpSpPr/>
            <p:nvPr/>
          </p:nvGrpSpPr>
          <p:grpSpPr>
            <a:xfrm rot="10800000">
              <a:off x="4173996" y="2096303"/>
              <a:ext cx="4614530" cy="1180524"/>
              <a:chOff x="4173996" y="2096303"/>
              <a:chExt cx="4614530" cy="1180524"/>
            </a:xfrm>
          </p:grpSpPr>
          <p:sp>
            <p:nvSpPr>
              <p:cNvPr id="13" name="手繪多邊形: 圖案 13">
                <a:extLst>
                  <a:ext uri="{FF2B5EF4-FFF2-40B4-BE49-F238E27FC236}">
                    <a16:creationId xmlns:a16="http://schemas.microsoft.com/office/drawing/2014/main" id="{AC38E639-F321-425F-9FA6-849F45ECBFF8}"/>
                  </a:ext>
                </a:extLst>
              </p:cNvPr>
              <p:cNvSpPr/>
              <p:nvPr/>
            </p:nvSpPr>
            <p:spPr>
              <a:xfrm>
                <a:off x="4173996" y="2096303"/>
                <a:ext cx="4614530" cy="1180524"/>
              </a:xfrm>
              <a:custGeom>
                <a:avLst/>
                <a:gdLst>
                  <a:gd name="connsiteX0" fmla="*/ 0 w 4614530"/>
                  <a:gd name="connsiteY0" fmla="*/ 999906 h 1180524"/>
                  <a:gd name="connsiteX1" fmla="*/ 988827 w 4614530"/>
                  <a:gd name="connsiteY1" fmla="*/ 936110 h 1180524"/>
                  <a:gd name="connsiteX2" fmla="*/ 1477925 w 4614530"/>
                  <a:gd name="connsiteY2" fmla="*/ 181199 h 1180524"/>
                  <a:gd name="connsiteX3" fmla="*/ 2977116 w 4614530"/>
                  <a:gd name="connsiteY3" fmla="*/ 64241 h 1180524"/>
                  <a:gd name="connsiteX4" fmla="*/ 3721395 w 4614530"/>
                  <a:gd name="connsiteY4" fmla="*/ 1021171 h 1180524"/>
                  <a:gd name="connsiteX5" fmla="*/ 4614530 w 4614530"/>
                  <a:gd name="connsiteY5" fmla="*/ 1170027 h 11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530" h="1180524">
                    <a:moveTo>
                      <a:pt x="0" y="999906"/>
                    </a:moveTo>
                    <a:cubicBezTo>
                      <a:pt x="371253" y="1036233"/>
                      <a:pt x="742506" y="1072561"/>
                      <a:pt x="988827" y="936110"/>
                    </a:cubicBezTo>
                    <a:cubicBezTo>
                      <a:pt x="1235148" y="799659"/>
                      <a:pt x="1146543" y="326511"/>
                      <a:pt x="1477925" y="181199"/>
                    </a:cubicBezTo>
                    <a:cubicBezTo>
                      <a:pt x="1809307" y="35887"/>
                      <a:pt x="2603204" y="-75754"/>
                      <a:pt x="2977116" y="64241"/>
                    </a:cubicBezTo>
                    <a:cubicBezTo>
                      <a:pt x="3351028" y="204236"/>
                      <a:pt x="3448493" y="836873"/>
                      <a:pt x="3721395" y="1021171"/>
                    </a:cubicBezTo>
                    <a:cubicBezTo>
                      <a:pt x="3994297" y="1205469"/>
                      <a:pt x="4304413" y="1187748"/>
                      <a:pt x="4614530" y="117002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圖案 15">
                <a:extLst>
                  <a:ext uri="{FF2B5EF4-FFF2-40B4-BE49-F238E27FC236}">
                    <a16:creationId xmlns:a16="http://schemas.microsoft.com/office/drawing/2014/main" id="{B1C1D99C-28ED-454F-8C83-2845728BAEC2}"/>
                  </a:ext>
                </a:extLst>
              </p:cNvPr>
              <p:cNvSpPr/>
              <p:nvPr/>
            </p:nvSpPr>
            <p:spPr>
              <a:xfrm>
                <a:off x="4292468" y="2114479"/>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圖案 16">
                <a:extLst>
                  <a:ext uri="{FF2B5EF4-FFF2-40B4-BE49-F238E27FC236}">
                    <a16:creationId xmlns:a16="http://schemas.microsoft.com/office/drawing/2014/main" id="{CAF246ED-CBA8-4946-9741-27B79416DD42}"/>
                  </a:ext>
                </a:extLst>
              </p:cNvPr>
              <p:cNvSpPr/>
              <p:nvPr/>
            </p:nvSpPr>
            <p:spPr>
              <a:xfrm flipH="1">
                <a:off x="4173996" y="2129188"/>
                <a:ext cx="4455042" cy="1067275"/>
              </a:xfrm>
              <a:custGeom>
                <a:avLst/>
                <a:gdLst>
                  <a:gd name="connsiteX0" fmla="*/ 0 w 4455042"/>
                  <a:gd name="connsiteY0" fmla="*/ 1067275 h 1067275"/>
                  <a:gd name="connsiteX1" fmla="*/ 1765005 w 4455042"/>
                  <a:gd name="connsiteY1" fmla="*/ 1024745 h 1067275"/>
                  <a:gd name="connsiteX2" fmla="*/ 3242930 w 4455042"/>
                  <a:gd name="connsiteY2" fmla="*/ 812093 h 1067275"/>
                  <a:gd name="connsiteX3" fmla="*/ 3710763 w 4455042"/>
                  <a:gd name="connsiteY3" fmla="*/ 408056 h 1067275"/>
                  <a:gd name="connsiteX4" fmla="*/ 3848986 w 4455042"/>
                  <a:gd name="connsiteY4" fmla="*/ 195405 h 1067275"/>
                  <a:gd name="connsiteX5" fmla="*/ 4029740 w 4455042"/>
                  <a:gd name="connsiteY5" fmla="*/ 25284 h 1067275"/>
                  <a:gd name="connsiteX6" fmla="*/ 4455042 w 4455042"/>
                  <a:gd name="connsiteY6" fmla="*/ 4019 h 106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042" h="1067275">
                    <a:moveTo>
                      <a:pt x="0" y="1067275"/>
                    </a:moveTo>
                    <a:cubicBezTo>
                      <a:pt x="612258" y="1067275"/>
                      <a:pt x="1224517" y="1067275"/>
                      <a:pt x="1765005" y="1024745"/>
                    </a:cubicBezTo>
                    <a:cubicBezTo>
                      <a:pt x="2305493" y="982215"/>
                      <a:pt x="2918637" y="914874"/>
                      <a:pt x="3242930" y="812093"/>
                    </a:cubicBezTo>
                    <a:cubicBezTo>
                      <a:pt x="3567223" y="709312"/>
                      <a:pt x="3609754" y="510837"/>
                      <a:pt x="3710763" y="408056"/>
                    </a:cubicBezTo>
                    <a:cubicBezTo>
                      <a:pt x="3811772" y="305275"/>
                      <a:pt x="3795823" y="259200"/>
                      <a:pt x="3848986" y="195405"/>
                    </a:cubicBezTo>
                    <a:cubicBezTo>
                      <a:pt x="3902149" y="131610"/>
                      <a:pt x="3928731" y="57182"/>
                      <a:pt x="4029740" y="25284"/>
                    </a:cubicBezTo>
                    <a:cubicBezTo>
                      <a:pt x="4130749" y="-6614"/>
                      <a:pt x="4292895" y="-1298"/>
                      <a:pt x="4455042" y="4019"/>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4" name="文字方塊 17">
                  <a:extLst>
                    <a:ext uri="{FF2B5EF4-FFF2-40B4-BE49-F238E27FC236}">
                      <a16:creationId xmlns:a16="http://schemas.microsoft.com/office/drawing/2014/main" id="{80391D0B-72A2-4D2E-91E9-776EFC6FC7C4}"/>
                    </a:ext>
                  </a:extLst>
                </p:cNvPr>
                <p:cNvSpPr txBox="1"/>
                <p:nvPr/>
              </p:nvSpPr>
              <p:spPr>
                <a:xfrm>
                  <a:off x="6367030" y="176352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800" dirty="0"/>
                </a:p>
              </p:txBody>
            </p:sp>
          </mc:Choice>
          <mc:Fallback xmlns="">
            <p:sp>
              <p:nvSpPr>
                <p:cNvPr id="24" name="文字方塊 17">
                  <a:extLst>
                    <a:ext uri="{FF2B5EF4-FFF2-40B4-BE49-F238E27FC236}">
                      <a16:creationId xmlns:a16="http://schemas.microsoft.com/office/drawing/2014/main" id="{80391D0B-72A2-4D2E-91E9-776EFC6FC7C4}"/>
                    </a:ext>
                  </a:extLst>
                </p:cNvPr>
                <p:cNvSpPr txBox="1">
                  <a:spLocks noRot="1" noChangeAspect="1" noMove="1" noResize="1" noEditPoints="1" noAdjustHandles="1" noChangeArrowheads="1" noChangeShapeType="1" noTextEdit="1"/>
                </p:cNvSpPr>
                <p:nvPr/>
              </p:nvSpPr>
              <p:spPr>
                <a:xfrm>
                  <a:off x="6367030" y="1763524"/>
                  <a:ext cx="261738" cy="369332"/>
                </a:xfrm>
                <a:prstGeom prst="rect">
                  <a:avLst/>
                </a:prstGeom>
                <a:blipFill>
                  <a:blip r:embed="rId9"/>
                  <a:stretch>
                    <a:fillRect l="-25581" r="-2325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5" name="文字方塊 17">
                  <a:extLst>
                    <a:ext uri="{FF2B5EF4-FFF2-40B4-BE49-F238E27FC236}">
                      <a16:creationId xmlns:a16="http://schemas.microsoft.com/office/drawing/2014/main" id="{1539E3DC-8641-4E7D-BEFF-E93DD9A9CE76}"/>
                    </a:ext>
                  </a:extLst>
                </p:cNvPr>
                <p:cNvSpPr txBox="1"/>
                <p:nvPr/>
              </p:nvSpPr>
              <p:spPr>
                <a:xfrm>
                  <a:off x="4139509" y="1763524"/>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17">
                  <a:extLst>
                    <a:ext uri="{FF2B5EF4-FFF2-40B4-BE49-F238E27FC236}">
                      <a16:creationId xmlns:a16="http://schemas.microsoft.com/office/drawing/2014/main" id="{1539E3DC-8641-4E7D-BEFF-E93DD9A9CE76}"/>
                    </a:ext>
                  </a:extLst>
                </p:cNvPr>
                <p:cNvSpPr txBox="1">
                  <a:spLocks noRot="1" noChangeAspect="1" noMove="1" noResize="1" noEditPoints="1" noAdjustHandles="1" noChangeArrowheads="1" noChangeShapeType="1" noTextEdit="1"/>
                </p:cNvSpPr>
                <p:nvPr/>
              </p:nvSpPr>
              <p:spPr>
                <a:xfrm>
                  <a:off x="4139509" y="1763524"/>
                  <a:ext cx="336631" cy="369332"/>
                </a:xfrm>
                <a:prstGeom prst="rect">
                  <a:avLst/>
                </a:prstGeom>
                <a:blipFill>
                  <a:blip r:embed="rId10"/>
                  <a:stretch>
                    <a:fillRect l="-20000" r="-23636"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29C18693-3AE3-4163-86E3-48CCD8EFB13D}"/>
                    </a:ext>
                  </a:extLst>
                </p:cNvPr>
                <p:cNvSpPr txBox="1"/>
                <p:nvPr/>
              </p:nvSpPr>
              <p:spPr>
                <a:xfrm>
                  <a:off x="8694803" y="1763524"/>
                  <a:ext cx="4167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6" name="文字方塊 17">
                  <a:extLst>
                    <a:ext uri="{FF2B5EF4-FFF2-40B4-BE49-F238E27FC236}">
                      <a16:creationId xmlns:a16="http://schemas.microsoft.com/office/drawing/2014/main" id="{29C18693-3AE3-4163-86E3-48CCD8EFB13D}"/>
                    </a:ext>
                  </a:extLst>
                </p:cNvPr>
                <p:cNvSpPr txBox="1">
                  <a:spLocks noRot="1" noChangeAspect="1" noMove="1" noResize="1" noEditPoints="1" noAdjustHandles="1" noChangeArrowheads="1" noChangeShapeType="1" noTextEdit="1"/>
                </p:cNvSpPr>
                <p:nvPr/>
              </p:nvSpPr>
              <p:spPr>
                <a:xfrm>
                  <a:off x="8694803" y="1763524"/>
                  <a:ext cx="416781" cy="369332"/>
                </a:xfrm>
                <a:prstGeom prst="rect">
                  <a:avLst/>
                </a:prstGeom>
                <a:blipFill>
                  <a:blip r:embed="rId11"/>
                  <a:stretch>
                    <a:fillRect l="-15942" r="-17391" b="-278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2" name="矩形 8">
                  <a:extLst>
                    <a:ext uri="{FF2B5EF4-FFF2-40B4-BE49-F238E27FC236}">
                      <a16:creationId xmlns:a16="http://schemas.microsoft.com/office/drawing/2014/main" id="{067110EE-BDF9-4372-906F-8C534C87AF1C}"/>
                    </a:ext>
                  </a:extLst>
                </p:cNvPr>
                <p:cNvSpPr/>
                <p:nvPr/>
              </p:nvSpPr>
              <p:spPr>
                <a:xfrm>
                  <a:off x="6193089" y="3284984"/>
                  <a:ext cx="442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2" name="矩形 8">
                  <a:extLst>
                    <a:ext uri="{FF2B5EF4-FFF2-40B4-BE49-F238E27FC236}">
                      <a16:creationId xmlns:a16="http://schemas.microsoft.com/office/drawing/2014/main" id="{067110EE-BDF9-4372-906F-8C534C87AF1C}"/>
                    </a:ext>
                  </a:extLst>
                </p:cNvPr>
                <p:cNvSpPr>
                  <a:spLocks noRot="1" noChangeAspect="1" noMove="1" noResize="1" noEditPoints="1" noAdjustHandles="1" noChangeArrowheads="1" noChangeShapeType="1" noTextEdit="1"/>
                </p:cNvSpPr>
                <p:nvPr/>
              </p:nvSpPr>
              <p:spPr>
                <a:xfrm>
                  <a:off x="6193089" y="3284984"/>
                  <a:ext cx="442429" cy="461665"/>
                </a:xfrm>
                <a:prstGeom prst="rect">
                  <a:avLst/>
                </a:prstGeom>
                <a:blipFill>
                  <a:blip r:embed="rId12"/>
                  <a:stretch>
                    <a:fillRect/>
                  </a:stretch>
                </a:blipFill>
              </p:spPr>
              <p:txBody>
                <a:bodyPr/>
                <a:lstStyle/>
                <a:p>
                  <a:r>
                    <a:rPr lang="en-SE">
                      <a:noFill/>
                    </a:rPr>
                    <a:t> </a:t>
                  </a:r>
                </a:p>
              </p:txBody>
            </p:sp>
          </mc:Fallback>
        </mc:AlternateContent>
        <p:pic>
          <p:nvPicPr>
            <p:cNvPr id="35" name="Picture 34">
              <a:extLst>
                <a:ext uri="{FF2B5EF4-FFF2-40B4-BE49-F238E27FC236}">
                  <a16:creationId xmlns:a16="http://schemas.microsoft.com/office/drawing/2014/main" id="{7C565AB7-20C6-473D-8E94-15867104831C}"/>
                </a:ext>
              </a:extLst>
            </p:cNvPr>
            <p:cNvPicPr>
              <a:picLocks noChangeAspect="1"/>
            </p:cNvPicPr>
            <p:nvPr/>
          </p:nvPicPr>
          <p:blipFill>
            <a:blip r:embed="rId8"/>
            <a:stretch>
              <a:fillRect/>
            </a:stretch>
          </p:blipFill>
          <p:spPr>
            <a:xfrm>
              <a:off x="5787836" y="3632887"/>
              <a:ext cx="1252934" cy="244475"/>
            </a:xfrm>
            <a:prstGeom prst="rect">
              <a:avLst/>
            </a:prstGeom>
          </p:spPr>
        </p:pic>
      </p:grpSp>
    </p:spTree>
    <p:extLst>
      <p:ext uri="{BB962C8B-B14F-4D97-AF65-F5344CB8AC3E}">
        <p14:creationId xmlns:p14="http://schemas.microsoft.com/office/powerpoint/2010/main" val="2306446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BF52-9244-472B-91AC-F63EF36953D8}"/>
              </a:ext>
            </a:extLst>
          </p:cNvPr>
          <p:cNvSpPr>
            <a:spLocks noGrp="1"/>
          </p:cNvSpPr>
          <p:nvPr>
            <p:ph type="title"/>
          </p:nvPr>
        </p:nvSpPr>
        <p:spPr>
          <a:xfrm>
            <a:off x="216469" y="93051"/>
            <a:ext cx="8579296" cy="868362"/>
          </a:xfrm>
        </p:spPr>
        <p:txBody>
          <a:bodyPr/>
          <a:lstStyle/>
          <a:p>
            <a:r>
              <a:rPr lang="en-US" sz="3600" dirty="0"/>
              <a:t>Smoothing Filter on the Input as Defense</a:t>
            </a:r>
            <a:endParaRPr lang="en-SE" sz="3600" dirty="0"/>
          </a:p>
        </p:txBody>
      </p:sp>
      <p:sp>
        <p:nvSpPr>
          <p:cNvPr id="3" name="Content Placeholder 2">
            <a:extLst>
              <a:ext uri="{FF2B5EF4-FFF2-40B4-BE49-F238E27FC236}">
                <a16:creationId xmlns:a16="http://schemas.microsoft.com/office/drawing/2014/main" id="{78599258-B892-48F4-BF70-A8D2248AA1A9}"/>
              </a:ext>
            </a:extLst>
          </p:cNvPr>
          <p:cNvSpPr>
            <a:spLocks noGrp="1"/>
          </p:cNvSpPr>
          <p:nvPr>
            <p:ph idx="1"/>
          </p:nvPr>
        </p:nvSpPr>
        <p:spPr>
          <a:xfrm>
            <a:off x="35496" y="1295400"/>
            <a:ext cx="3845663" cy="5105400"/>
          </a:xfrm>
        </p:spPr>
        <p:txBody>
          <a:bodyPr>
            <a:normAutofit fontScale="92500" lnSpcReduction="20000"/>
          </a:bodyPr>
          <a:lstStyle/>
          <a:p>
            <a:r>
              <a:rPr lang="en-US" dirty="0"/>
              <a:t>The filter helps make the loss surface smoother, which makes attacks more difficult </a:t>
            </a:r>
          </a:p>
          <a:p>
            <a:r>
              <a:rPr lang="en-US" dirty="0"/>
              <a:t>Not a very effective defense. Furthermore, if attacker knows the filter, the defense is no longer effective</a:t>
            </a:r>
            <a:endParaRPr lang="en-SE" dirty="0"/>
          </a:p>
        </p:txBody>
      </p:sp>
      <p:sp>
        <p:nvSpPr>
          <p:cNvPr id="4" name="Slide Number Placeholder 3">
            <a:extLst>
              <a:ext uri="{FF2B5EF4-FFF2-40B4-BE49-F238E27FC236}">
                <a16:creationId xmlns:a16="http://schemas.microsoft.com/office/drawing/2014/main" id="{6BC62B3B-0AA5-4AC0-BFF2-BF6332FF58FE}"/>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圖片 3" descr="一張含有 貓, 動物, 哺乳類, 橙色 的圖片&#10;&#10;自動產生的描述">
            <a:extLst>
              <a:ext uri="{FF2B5EF4-FFF2-40B4-BE49-F238E27FC236}">
                <a16:creationId xmlns:a16="http://schemas.microsoft.com/office/drawing/2014/main" id="{2D1C0A50-897D-4469-A6C0-AFBAC968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755" y="1700808"/>
            <a:ext cx="1770250" cy="1709207"/>
          </a:xfrm>
          <a:prstGeom prst="rect">
            <a:avLst/>
          </a:prstGeom>
        </p:spPr>
      </p:pic>
      <p:pic>
        <p:nvPicPr>
          <p:cNvPr id="6" name="圖片 4">
            <a:extLst>
              <a:ext uri="{FF2B5EF4-FFF2-40B4-BE49-F238E27FC236}">
                <a16:creationId xmlns:a16="http://schemas.microsoft.com/office/drawing/2014/main" id="{6BAD9602-6CA8-4CDF-99D5-DA2B699B6E5C}"/>
              </a:ext>
            </a:extLst>
          </p:cNvPr>
          <p:cNvPicPr>
            <a:picLocks noChangeAspect="1"/>
          </p:cNvPicPr>
          <p:nvPr/>
        </p:nvPicPr>
        <p:blipFill>
          <a:blip r:embed="rId3"/>
          <a:stretch>
            <a:fillRect/>
          </a:stretch>
        </p:blipFill>
        <p:spPr>
          <a:xfrm>
            <a:off x="3911952" y="3961273"/>
            <a:ext cx="1557926" cy="1554480"/>
          </a:xfrm>
          <a:prstGeom prst="rect">
            <a:avLst/>
          </a:prstGeom>
        </p:spPr>
      </p:pic>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3A44393D-A3A3-457C-9C5C-9367528FBF95}"/>
                  </a:ext>
                </a:extLst>
              </p:cNvPr>
              <p:cNvSpPr txBox="1"/>
              <p:nvPr/>
            </p:nvSpPr>
            <p:spPr>
              <a:xfrm>
                <a:off x="451618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5">
                <a:extLst>
                  <a:ext uri="{FF2B5EF4-FFF2-40B4-BE49-F238E27FC236}">
                    <a16:creationId xmlns:a16="http://schemas.microsoft.com/office/drawing/2014/main" id="{3A44393D-A3A3-457C-9C5C-9367528FBF95}"/>
                  </a:ext>
                </a:extLst>
              </p:cNvPr>
              <p:cNvSpPr txBox="1">
                <a:spLocks noRot="1" noChangeAspect="1" noMove="1" noResize="1" noEditPoints="1" noAdjustHandles="1" noChangeArrowheads="1" noChangeShapeType="1" noTextEdit="1"/>
              </p:cNvSpPr>
              <p:nvPr/>
            </p:nvSpPr>
            <p:spPr>
              <a:xfrm>
                <a:off x="4516188" y="3410015"/>
                <a:ext cx="349455" cy="430887"/>
              </a:xfrm>
              <a:prstGeom prst="rect">
                <a:avLst/>
              </a:prstGeom>
              <a:blipFill>
                <a:blip r:embed="rId4"/>
                <a:stretch>
                  <a:fillRect/>
                </a:stretch>
              </a:blipFill>
            </p:spPr>
            <p:txBody>
              <a:bodyPr/>
              <a:lstStyle/>
              <a:p>
                <a:r>
                  <a:rPr lang="en-SE">
                    <a:noFill/>
                  </a:rPr>
                  <a:t> </a:t>
                </a:r>
              </a:p>
            </p:txBody>
          </p:sp>
        </mc:Fallback>
      </mc:AlternateContent>
      <p:cxnSp>
        <p:nvCxnSpPr>
          <p:cNvPr id="8" name="直線單箭頭接點 8">
            <a:extLst>
              <a:ext uri="{FF2B5EF4-FFF2-40B4-BE49-F238E27FC236}">
                <a16:creationId xmlns:a16="http://schemas.microsoft.com/office/drawing/2014/main" id="{FBD863BB-E619-4BE1-AD33-992EFEB4A089}"/>
              </a:ext>
            </a:extLst>
          </p:cNvPr>
          <p:cNvCxnSpPr>
            <a:cxnSpLocks/>
          </p:cNvCxnSpPr>
          <p:nvPr/>
        </p:nvCxnSpPr>
        <p:spPr>
          <a:xfrm>
            <a:off x="4894326"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10">
            <a:extLst>
              <a:ext uri="{FF2B5EF4-FFF2-40B4-BE49-F238E27FC236}">
                <a16:creationId xmlns:a16="http://schemas.microsoft.com/office/drawing/2014/main" id="{42A3AB6D-A262-42B1-B5C4-BA66BBA4F4E5}"/>
              </a:ext>
            </a:extLst>
          </p:cNvPr>
          <p:cNvSpPr/>
          <p:nvPr/>
        </p:nvSpPr>
        <p:spPr>
          <a:xfrm>
            <a:off x="5763891" y="2797008"/>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Filter</a:t>
            </a:r>
          </a:p>
        </p:txBody>
      </p:sp>
      <p:pic>
        <p:nvPicPr>
          <p:cNvPr id="10" name="圖片 15" descr="一張含有 貓, 動物, 哺乳類, 橙色 的圖片&#10;&#10;自動產生的描述">
            <a:extLst>
              <a:ext uri="{FF2B5EF4-FFF2-40B4-BE49-F238E27FC236}">
                <a16:creationId xmlns:a16="http://schemas.microsoft.com/office/drawing/2014/main" id="{67EF05B1-4E23-4D7C-B0BE-D034A341D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95" y="1700808"/>
            <a:ext cx="1770250" cy="1709207"/>
          </a:xfrm>
          <a:prstGeom prst="rect">
            <a:avLst/>
          </a:prstGeom>
        </p:spPr>
      </p:pic>
      <p:pic>
        <p:nvPicPr>
          <p:cNvPr id="11" name="圖片 16">
            <a:extLst>
              <a:ext uri="{FF2B5EF4-FFF2-40B4-BE49-F238E27FC236}">
                <a16:creationId xmlns:a16="http://schemas.microsoft.com/office/drawing/2014/main" id="{6F43E33D-C9B0-49D8-AD23-4001BF0B5821}"/>
              </a:ext>
            </a:extLst>
          </p:cNvPr>
          <p:cNvPicPr>
            <a:picLocks noChangeAspect="1"/>
          </p:cNvPicPr>
          <p:nvPr/>
        </p:nvPicPr>
        <p:blipFill>
          <a:blip r:embed="rId3"/>
          <a:stretch>
            <a:fillRect/>
          </a:stretch>
        </p:blipFill>
        <p:spPr>
          <a:xfrm>
            <a:off x="7140592" y="3987399"/>
            <a:ext cx="1557926" cy="1554480"/>
          </a:xfrm>
          <a:prstGeom prst="rect">
            <a:avLst/>
          </a:prstGeom>
        </p:spPr>
      </p:pic>
      <mc:AlternateContent xmlns:mc="http://schemas.openxmlformats.org/markup-compatibility/2006" xmlns:a14="http://schemas.microsoft.com/office/drawing/2010/main">
        <mc:Choice Requires="a14">
          <p:sp>
            <p:nvSpPr>
              <p:cNvPr id="12" name="文字方塊 17">
                <a:extLst>
                  <a:ext uri="{FF2B5EF4-FFF2-40B4-BE49-F238E27FC236}">
                    <a16:creationId xmlns:a16="http://schemas.microsoft.com/office/drawing/2014/main" id="{E930ECFF-00EF-4EE8-BFDE-528D8CD42A2B}"/>
                  </a:ext>
                </a:extLst>
              </p:cNvPr>
              <p:cNvSpPr txBox="1"/>
              <p:nvPr/>
            </p:nvSpPr>
            <p:spPr>
              <a:xfrm>
                <a:off x="7744828" y="3410015"/>
                <a:ext cx="349455"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12" name="文字方塊 17">
                <a:extLst>
                  <a:ext uri="{FF2B5EF4-FFF2-40B4-BE49-F238E27FC236}">
                    <a16:creationId xmlns:a16="http://schemas.microsoft.com/office/drawing/2014/main" id="{E930ECFF-00EF-4EE8-BFDE-528D8CD42A2B}"/>
                  </a:ext>
                </a:extLst>
              </p:cNvPr>
              <p:cNvSpPr txBox="1">
                <a:spLocks noRot="1" noChangeAspect="1" noMove="1" noResize="1" noEditPoints="1" noAdjustHandles="1" noChangeArrowheads="1" noChangeShapeType="1" noTextEdit="1"/>
              </p:cNvSpPr>
              <p:nvPr/>
            </p:nvSpPr>
            <p:spPr>
              <a:xfrm>
                <a:off x="7744828" y="3410015"/>
                <a:ext cx="349455" cy="430887"/>
              </a:xfrm>
              <a:prstGeom prst="rect">
                <a:avLst/>
              </a:prstGeom>
              <a:blipFill>
                <a:blip r:embed="rId5"/>
                <a:stretch>
                  <a:fillRect/>
                </a:stretch>
              </a:blipFill>
            </p:spPr>
            <p:txBody>
              <a:bodyPr/>
              <a:lstStyle/>
              <a:p>
                <a:r>
                  <a:rPr lang="en-SE">
                    <a:noFill/>
                  </a:rPr>
                  <a:t> </a:t>
                </a:r>
              </a:p>
            </p:txBody>
          </p:sp>
        </mc:Fallback>
      </mc:AlternateContent>
      <p:cxnSp>
        <p:nvCxnSpPr>
          <p:cNvPr id="13" name="直線單箭頭接點 18">
            <a:extLst>
              <a:ext uri="{FF2B5EF4-FFF2-40B4-BE49-F238E27FC236}">
                <a16:creationId xmlns:a16="http://schemas.microsoft.com/office/drawing/2014/main" id="{478CEAC9-1E7F-412F-9BFA-8466F43B84FB}"/>
              </a:ext>
            </a:extLst>
          </p:cNvPr>
          <p:cNvCxnSpPr>
            <a:cxnSpLocks/>
          </p:cNvCxnSpPr>
          <p:nvPr/>
        </p:nvCxnSpPr>
        <p:spPr>
          <a:xfrm>
            <a:off x="6756733" y="3651584"/>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9">
            <a:extLst>
              <a:ext uri="{FF2B5EF4-FFF2-40B4-BE49-F238E27FC236}">
                <a16:creationId xmlns:a16="http://schemas.microsoft.com/office/drawing/2014/main" id="{E791D68D-AFB2-4332-9DA7-E58DA2D39BB3}"/>
              </a:ext>
            </a:extLst>
          </p:cNvPr>
          <p:cNvSpPr txBox="1"/>
          <p:nvPr/>
        </p:nvSpPr>
        <p:spPr>
          <a:xfrm>
            <a:off x="5538940" y="4466971"/>
            <a:ext cx="1781216" cy="830997"/>
          </a:xfrm>
          <a:prstGeom prst="rect">
            <a:avLst/>
          </a:prstGeom>
          <a:noFill/>
        </p:spPr>
        <p:txBody>
          <a:bodyPr wrap="square" rtlCol="0">
            <a:spAutoFit/>
          </a:bodyPr>
          <a:lstStyle/>
          <a:p>
            <a:r>
              <a:rPr lang="en-US" altLang="zh-TW" sz="2400" dirty="0"/>
              <a:t>e.g. Smoothing </a:t>
            </a:r>
            <a:endParaRPr lang="zh-TW" altLang="en-US" sz="2400" dirty="0"/>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038751D-2DD3-415A-BFD5-7BA11F0D7EDC}"/>
                  </a:ext>
                </a:extLst>
              </p:cNvPr>
              <p:cNvSpPr txBox="1"/>
              <p:nvPr/>
            </p:nvSpPr>
            <p:spPr>
              <a:xfrm>
                <a:off x="3800307" y="5579826"/>
                <a:ext cx="1781216" cy="830997"/>
              </a:xfrm>
              <a:prstGeom prst="rect">
                <a:avLst/>
              </a:prstGeom>
              <a:noFill/>
            </p:spPr>
            <p:txBody>
              <a:bodyPr wrap="square" rtlCol="0">
                <a:spAutoFit/>
              </a:bodyPr>
              <a:lstStyle/>
              <a:p>
                <a:pPr algn="ctr"/>
                <a:r>
                  <a:rPr lang="en-US" altLang="zh-TW" sz="2400" dirty="0"/>
                  <a:t>Attack signal </a:t>
                </a:r>
                <a14:m>
                  <m:oMath xmlns:m="http://schemas.openxmlformats.org/officeDocument/2006/math">
                    <m:r>
                      <a:rPr lang="en-US" altLang="zh-TW" sz="2400" b="0" i="1" smtClean="0">
                        <a:latin typeface="Cambria Math" panose="02040503050406030204" pitchFamily="18" charset="0"/>
                      </a:rPr>
                      <m:t>𝛿</m:t>
                    </m:r>
                  </m:oMath>
                </a14:m>
                <a:endParaRPr lang="zh-TW" altLang="en-US" sz="2400" dirty="0"/>
              </a:p>
            </p:txBody>
          </p:sp>
        </mc:Choice>
        <mc:Fallback xmlns="">
          <p:sp>
            <p:nvSpPr>
              <p:cNvPr id="15" name="文字方塊 20">
                <a:extLst>
                  <a:ext uri="{FF2B5EF4-FFF2-40B4-BE49-F238E27FC236}">
                    <a16:creationId xmlns:a16="http://schemas.microsoft.com/office/drawing/2014/main" id="{7038751D-2DD3-415A-BFD5-7BA11F0D7EDC}"/>
                  </a:ext>
                </a:extLst>
              </p:cNvPr>
              <p:cNvSpPr txBox="1">
                <a:spLocks noRot="1" noChangeAspect="1" noMove="1" noResize="1" noEditPoints="1" noAdjustHandles="1" noChangeArrowheads="1" noChangeShapeType="1" noTextEdit="1"/>
              </p:cNvSpPr>
              <p:nvPr/>
            </p:nvSpPr>
            <p:spPr>
              <a:xfrm>
                <a:off x="3800307" y="5579826"/>
                <a:ext cx="1781216" cy="830997"/>
              </a:xfrm>
              <a:prstGeom prst="rect">
                <a:avLst/>
              </a:prstGeom>
              <a:blipFill>
                <a:blip r:embed="rId6"/>
                <a:stretch>
                  <a:fillRect t="-5109" b="-16058"/>
                </a:stretch>
              </a:blipFill>
            </p:spPr>
            <p:txBody>
              <a:bodyPr/>
              <a:lstStyle/>
              <a:p>
                <a:r>
                  <a:rPr lang="en-SE">
                    <a:noFill/>
                  </a:rPr>
                  <a:t> </a:t>
                </a:r>
              </a:p>
            </p:txBody>
          </p:sp>
        </mc:Fallback>
      </mc:AlternateContent>
      <p:sp>
        <p:nvSpPr>
          <p:cNvPr id="16" name="文字方塊 21">
            <a:extLst>
              <a:ext uri="{FF2B5EF4-FFF2-40B4-BE49-F238E27FC236}">
                <a16:creationId xmlns:a16="http://schemas.microsoft.com/office/drawing/2014/main" id="{CF43B2C3-89E5-4BE2-9F3B-0CAC3595D385}"/>
              </a:ext>
            </a:extLst>
          </p:cNvPr>
          <p:cNvSpPr txBox="1"/>
          <p:nvPr/>
        </p:nvSpPr>
        <p:spPr>
          <a:xfrm>
            <a:off x="3800307" y="942945"/>
            <a:ext cx="1781216" cy="830997"/>
          </a:xfrm>
          <a:prstGeom prst="rect">
            <a:avLst/>
          </a:prstGeom>
          <a:noFill/>
        </p:spPr>
        <p:txBody>
          <a:bodyPr wrap="square" rtlCol="0">
            <a:spAutoFit/>
          </a:bodyPr>
          <a:lstStyle/>
          <a:p>
            <a:pPr algn="ctr"/>
            <a:r>
              <a:rPr lang="en-US" altLang="zh-TW" sz="2400" dirty="0"/>
              <a:t>Original Image </a:t>
            </a:r>
            <a:endParaRPr lang="zh-TW" altLang="en-US" sz="2400" dirty="0"/>
          </a:p>
        </p:txBody>
      </p:sp>
      <mc:AlternateContent xmlns:mc="http://schemas.openxmlformats.org/markup-compatibility/2006" xmlns:a14="http://schemas.microsoft.com/office/drawing/2010/main">
        <mc:Choice Requires="a14">
          <p:sp>
            <p:nvSpPr>
              <p:cNvPr id="17" name="文字方塊 23">
                <a:extLst>
                  <a:ext uri="{FF2B5EF4-FFF2-40B4-BE49-F238E27FC236}">
                    <a16:creationId xmlns:a16="http://schemas.microsoft.com/office/drawing/2014/main" id="{970AA0ED-ABDE-4E3D-AEB6-0E8118777AF1}"/>
                  </a:ext>
                </a:extLst>
              </p:cNvPr>
              <p:cNvSpPr txBox="1"/>
              <p:nvPr/>
            </p:nvSpPr>
            <p:spPr>
              <a:xfrm>
                <a:off x="6852731" y="5493131"/>
                <a:ext cx="2255773" cy="1200329"/>
              </a:xfrm>
              <a:prstGeom prst="rect">
                <a:avLst/>
              </a:prstGeom>
              <a:noFill/>
            </p:spPr>
            <p:txBody>
              <a:bodyPr wrap="square" rtlCol="0">
                <a:spAutoFit/>
              </a:bodyPr>
              <a:lstStyle/>
              <a:p>
                <a:pPr algn="ctr"/>
                <a:r>
                  <a:rPr lang="en-US" altLang="zh-TW" sz="2400" dirty="0"/>
                  <a:t>Smoothed attack signal </a:t>
                </a:r>
                <a14:m>
                  <m:oMath xmlns:m="http://schemas.openxmlformats.org/officeDocument/2006/math">
                    <m:r>
                      <a:rPr lang="en-US" altLang="zh-TW" sz="2400" i="1">
                        <a:latin typeface="Cambria Math" panose="02040503050406030204" pitchFamily="18" charset="0"/>
                      </a:rPr>
                      <m:t>𝛿</m:t>
                    </m:r>
                  </m:oMath>
                </a14:m>
                <a:r>
                  <a:rPr lang="zh-TW" altLang="en-US" sz="2400" dirty="0"/>
                  <a:t> </a:t>
                </a:r>
                <a:r>
                  <a:rPr lang="en-US" altLang="zh-TW" sz="2400" dirty="0"/>
                  <a:t>is less effective</a:t>
                </a:r>
                <a:endParaRPr lang="zh-TW" altLang="en-US" sz="2400" dirty="0"/>
              </a:p>
            </p:txBody>
          </p:sp>
        </mc:Choice>
        <mc:Fallback xmlns="">
          <p:sp>
            <p:nvSpPr>
              <p:cNvPr id="17" name="文字方塊 23">
                <a:extLst>
                  <a:ext uri="{FF2B5EF4-FFF2-40B4-BE49-F238E27FC236}">
                    <a16:creationId xmlns:a16="http://schemas.microsoft.com/office/drawing/2014/main" id="{970AA0ED-ABDE-4E3D-AEB6-0E8118777AF1}"/>
                  </a:ext>
                </a:extLst>
              </p:cNvPr>
              <p:cNvSpPr txBox="1">
                <a:spLocks noRot="1" noChangeAspect="1" noMove="1" noResize="1" noEditPoints="1" noAdjustHandles="1" noChangeArrowheads="1" noChangeShapeType="1" noTextEdit="1"/>
              </p:cNvSpPr>
              <p:nvPr/>
            </p:nvSpPr>
            <p:spPr>
              <a:xfrm>
                <a:off x="6852731" y="5493131"/>
                <a:ext cx="2255773" cy="1200329"/>
              </a:xfrm>
              <a:prstGeom prst="rect">
                <a:avLst/>
              </a:prstGeom>
              <a:blipFill>
                <a:blip r:embed="rId7"/>
                <a:stretch>
                  <a:fillRect l="-4054" t="-3553" r="-4324" b="-11168"/>
                </a:stretch>
              </a:blipFill>
            </p:spPr>
            <p:txBody>
              <a:bodyPr/>
              <a:lstStyle/>
              <a:p>
                <a:r>
                  <a:rPr lang="en-SE">
                    <a:noFill/>
                  </a:rPr>
                  <a:t> </a:t>
                </a:r>
              </a:p>
            </p:txBody>
          </p:sp>
        </mc:Fallback>
      </mc:AlternateContent>
      <p:cxnSp>
        <p:nvCxnSpPr>
          <p:cNvPr id="18" name="直線單箭頭接點 24">
            <a:extLst>
              <a:ext uri="{FF2B5EF4-FFF2-40B4-BE49-F238E27FC236}">
                <a16:creationId xmlns:a16="http://schemas.microsoft.com/office/drawing/2014/main" id="{60F409FF-24D5-4507-9377-95AF1DD4AC5E}"/>
              </a:ext>
            </a:extLst>
          </p:cNvPr>
          <p:cNvCxnSpPr>
            <a:cxnSpLocks/>
          </p:cNvCxnSpPr>
          <p:nvPr/>
        </p:nvCxnSpPr>
        <p:spPr>
          <a:xfrm>
            <a:off x="8269732" y="3653588"/>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1">
            <a:extLst>
              <a:ext uri="{FF2B5EF4-FFF2-40B4-BE49-F238E27FC236}">
                <a16:creationId xmlns:a16="http://schemas.microsoft.com/office/drawing/2014/main" id="{D8C27D46-EBA1-4CEA-A10F-C3F0715FDEB5}"/>
              </a:ext>
            </a:extLst>
          </p:cNvPr>
          <p:cNvSpPr txBox="1"/>
          <p:nvPr/>
        </p:nvSpPr>
        <p:spPr>
          <a:xfrm>
            <a:off x="7039527" y="1001403"/>
            <a:ext cx="1781216" cy="830997"/>
          </a:xfrm>
          <a:prstGeom prst="rect">
            <a:avLst/>
          </a:prstGeom>
          <a:noFill/>
        </p:spPr>
        <p:txBody>
          <a:bodyPr wrap="square" rtlCol="0">
            <a:spAutoFit/>
          </a:bodyPr>
          <a:lstStyle/>
          <a:p>
            <a:pPr algn="ctr"/>
            <a:r>
              <a:rPr lang="en-US" altLang="zh-TW" sz="2400" dirty="0"/>
              <a:t>Smoothed Image </a:t>
            </a:r>
            <a:endParaRPr lang="zh-TW" altLang="en-US" sz="2400" dirty="0"/>
          </a:p>
        </p:txBody>
      </p:sp>
      <p:sp>
        <p:nvSpPr>
          <p:cNvPr id="23" name="TextBox 22">
            <a:extLst>
              <a:ext uri="{FF2B5EF4-FFF2-40B4-BE49-F238E27FC236}">
                <a16:creationId xmlns:a16="http://schemas.microsoft.com/office/drawing/2014/main" id="{A366935F-DE4D-4530-BCF6-35BC226A93AE}"/>
              </a:ext>
            </a:extLst>
          </p:cNvPr>
          <p:cNvSpPr txBox="1"/>
          <p:nvPr/>
        </p:nvSpPr>
        <p:spPr>
          <a:xfrm>
            <a:off x="5258311" y="6626001"/>
            <a:ext cx="1781216" cy="253916"/>
          </a:xfrm>
          <a:prstGeom prst="rect">
            <a:avLst/>
          </a:prstGeom>
          <a:noFill/>
        </p:spPr>
        <p:txBody>
          <a:bodyPr wrap="square">
            <a:spAutoFit/>
          </a:bodyPr>
          <a:lstStyle/>
          <a:p>
            <a:r>
              <a:rPr lang="en-US" sz="1050" dirty="0"/>
              <a:t>Image credit: Hung-</a:t>
            </a:r>
            <a:r>
              <a:rPr lang="en-US" sz="1050" dirty="0" err="1"/>
              <a:t>yi</a:t>
            </a:r>
            <a:r>
              <a:rPr lang="en-US" sz="1050" dirty="0"/>
              <a:t> Lee</a:t>
            </a:r>
            <a:endParaRPr lang="en-SE" sz="1050" dirty="0"/>
          </a:p>
        </p:txBody>
      </p:sp>
    </p:spTree>
    <p:extLst>
      <p:ext uri="{BB962C8B-B14F-4D97-AF65-F5344CB8AC3E}">
        <p14:creationId xmlns:p14="http://schemas.microsoft.com/office/powerpoint/2010/main" val="13894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FB37-1446-407E-B106-59D1D29EF737}"/>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9806A3B-C141-4397-81C3-D9026473B7D0}"/>
              </a:ext>
            </a:extLst>
          </p:cNvPr>
          <p:cNvSpPr>
            <a:spLocks noGrp="1"/>
          </p:cNvSpPr>
          <p:nvPr>
            <p:ph idx="1"/>
          </p:nvPr>
        </p:nvSpPr>
        <p:spPr>
          <a:xfrm>
            <a:off x="457200" y="1295400"/>
            <a:ext cx="8229600" cy="5479110"/>
          </a:xfrm>
        </p:spPr>
        <p:txBody>
          <a:bodyPr>
            <a:normAutofit lnSpcReduction="10000"/>
          </a:bodyPr>
          <a:lstStyle/>
          <a:p>
            <a:r>
              <a:rPr lang="en-US" dirty="0"/>
              <a:t>Algorithms: Faster robust training + verification, smaller models, new architectures?</a:t>
            </a:r>
          </a:p>
          <a:p>
            <a:r>
              <a:rPr lang="en-US" dirty="0"/>
              <a:t>Data: New datasets and more comprehensive set of perturbations (robust-ml.org)</a:t>
            </a:r>
          </a:p>
          <a:p>
            <a:r>
              <a:rPr lang="en-US" dirty="0"/>
              <a:t>Open-source tools:</a:t>
            </a:r>
          </a:p>
          <a:p>
            <a:pPr lvl="1"/>
            <a:r>
              <a:rPr lang="en-US" dirty="0"/>
              <a:t>IBM Adversarial Robustness Toolbox (ART) </a:t>
            </a:r>
            <a:r>
              <a:rPr lang="en-US" dirty="0">
                <a:hlinkClick r:id="rId3"/>
              </a:rPr>
              <a:t>https://github.com/Trusted-AI/adversarial-robustness-toolbox</a:t>
            </a:r>
            <a:r>
              <a:rPr lang="en-US" dirty="0"/>
              <a:t> </a:t>
            </a:r>
            <a:br>
              <a:rPr lang="en-US" dirty="0"/>
            </a:br>
            <a:r>
              <a:rPr lang="en-US" dirty="0"/>
              <a:t>	</a:t>
            </a:r>
            <a:endParaRPr lang="en-SE" dirty="0"/>
          </a:p>
        </p:txBody>
      </p:sp>
      <p:sp>
        <p:nvSpPr>
          <p:cNvPr id="4" name="Slide Number Placeholder 3">
            <a:extLst>
              <a:ext uri="{FF2B5EF4-FFF2-40B4-BE49-F238E27FC236}">
                <a16:creationId xmlns:a16="http://schemas.microsoft.com/office/drawing/2014/main" id="{CC4404BE-F39C-4AA9-A052-543CA84F44A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239788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635B-88C3-486D-8E7F-540C2EC4EE91}"/>
              </a:ext>
            </a:extLst>
          </p:cNvPr>
          <p:cNvSpPr>
            <a:spLocks noGrp="1"/>
          </p:cNvSpPr>
          <p:nvPr>
            <p:ph type="title"/>
          </p:nvPr>
        </p:nvSpPr>
        <p:spPr/>
        <p:txBody>
          <a:bodyPr/>
          <a:lstStyle/>
          <a:p>
            <a:r>
              <a:rPr lang="en-US" dirty="0"/>
              <a:t>Training Time Attack vs. Inference Time Attack</a:t>
            </a:r>
            <a:endParaRPr lang="en-SE" dirty="0"/>
          </a:p>
        </p:txBody>
      </p:sp>
      <p:sp>
        <p:nvSpPr>
          <p:cNvPr id="3" name="Content Placeholder 2">
            <a:extLst>
              <a:ext uri="{FF2B5EF4-FFF2-40B4-BE49-F238E27FC236}">
                <a16:creationId xmlns:a16="http://schemas.microsoft.com/office/drawing/2014/main" id="{B5F5758D-FE3E-4C11-8B88-AEC06236159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061B0C6-D1AF-4F29-956F-BAD2AEA3383A}"/>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AED6DBF-959D-40BD-A9F9-0382D1402152}"/>
              </a:ext>
            </a:extLst>
          </p:cNvPr>
          <p:cNvPicPr>
            <a:picLocks noChangeAspect="1"/>
          </p:cNvPicPr>
          <p:nvPr/>
        </p:nvPicPr>
        <p:blipFill>
          <a:blip r:embed="rId2"/>
          <a:stretch>
            <a:fillRect/>
          </a:stretch>
        </p:blipFill>
        <p:spPr>
          <a:xfrm>
            <a:off x="205833" y="2204864"/>
            <a:ext cx="8732334" cy="2016224"/>
          </a:xfrm>
          <a:prstGeom prst="rect">
            <a:avLst/>
          </a:prstGeom>
        </p:spPr>
      </p:pic>
    </p:spTree>
    <p:extLst>
      <p:ext uri="{BB962C8B-B14F-4D97-AF65-F5344CB8AC3E}">
        <p14:creationId xmlns:p14="http://schemas.microsoft.com/office/powerpoint/2010/main" val="1656725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9F80-F832-4426-B988-DE87AEBD1098}"/>
              </a:ext>
            </a:extLst>
          </p:cNvPr>
          <p:cNvSpPr>
            <a:spLocks noGrp="1"/>
          </p:cNvSpPr>
          <p:nvPr>
            <p:ph type="title"/>
          </p:nvPr>
        </p:nvSpPr>
        <p:spPr/>
        <p:txBody>
          <a:bodyPr/>
          <a:lstStyle/>
          <a:p>
            <a:r>
              <a:rPr lang="en-US" dirty="0"/>
              <a:t>Data Poisoning</a:t>
            </a:r>
            <a:endParaRPr lang="en-SE" dirty="0"/>
          </a:p>
        </p:txBody>
      </p:sp>
      <p:sp>
        <p:nvSpPr>
          <p:cNvPr id="3" name="Content Placeholder 2">
            <a:extLst>
              <a:ext uri="{FF2B5EF4-FFF2-40B4-BE49-F238E27FC236}">
                <a16:creationId xmlns:a16="http://schemas.microsoft.com/office/drawing/2014/main" id="{1889F0DF-01CA-4234-A32D-B066B640FA42}"/>
              </a:ext>
            </a:extLst>
          </p:cNvPr>
          <p:cNvSpPr>
            <a:spLocks noGrp="1"/>
          </p:cNvSpPr>
          <p:nvPr>
            <p:ph idx="1"/>
          </p:nvPr>
        </p:nvSpPr>
        <p:spPr>
          <a:xfrm>
            <a:off x="76199" y="1150061"/>
            <a:ext cx="5544023" cy="1980542"/>
          </a:xfrm>
        </p:spPr>
        <p:txBody>
          <a:bodyPr>
            <a:normAutofit fontScale="85000" lnSpcReduction="10000"/>
          </a:bodyPr>
          <a:lstStyle/>
          <a:p>
            <a:r>
              <a:rPr lang="en-US" dirty="0"/>
              <a:t>Adding a single “poison data point” may hamper a linear model’s generalization, but not for deep learning, which can handle outliers w. memorization</a:t>
            </a:r>
          </a:p>
          <a:p>
            <a:endParaRPr lang="en-SE" dirty="0"/>
          </a:p>
        </p:txBody>
      </p:sp>
      <p:sp>
        <p:nvSpPr>
          <p:cNvPr id="4" name="Slide Number Placeholder 3">
            <a:extLst>
              <a:ext uri="{FF2B5EF4-FFF2-40B4-BE49-F238E27FC236}">
                <a16:creationId xmlns:a16="http://schemas.microsoft.com/office/drawing/2014/main" id="{A0BF78A1-9E2C-4694-BA05-9DBCF45933ED}"/>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7D1D2365-C6D1-4A92-BA81-60DD7CAFC4EE}"/>
              </a:ext>
            </a:extLst>
          </p:cNvPr>
          <p:cNvPicPr>
            <a:picLocks noChangeAspect="1"/>
          </p:cNvPicPr>
          <p:nvPr/>
        </p:nvPicPr>
        <p:blipFill>
          <a:blip r:embed="rId3"/>
          <a:stretch>
            <a:fillRect/>
          </a:stretch>
        </p:blipFill>
        <p:spPr>
          <a:xfrm>
            <a:off x="228287" y="3314978"/>
            <a:ext cx="3127494" cy="2360625"/>
          </a:xfrm>
          <a:prstGeom prst="rect">
            <a:avLst/>
          </a:prstGeom>
        </p:spPr>
      </p:pic>
      <p:sp>
        <p:nvSpPr>
          <p:cNvPr id="9" name="Arrow: Right 8">
            <a:extLst>
              <a:ext uri="{FF2B5EF4-FFF2-40B4-BE49-F238E27FC236}">
                <a16:creationId xmlns:a16="http://schemas.microsoft.com/office/drawing/2014/main" id="{DD3B41FF-2CF1-40F0-8023-391071D34D20}"/>
              </a:ext>
            </a:extLst>
          </p:cNvPr>
          <p:cNvSpPr/>
          <p:nvPr/>
        </p:nvSpPr>
        <p:spPr bwMode="auto">
          <a:xfrm rot="19302301">
            <a:off x="3460345" y="3529145"/>
            <a:ext cx="1985410"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1" name="Picture 10">
            <a:extLst>
              <a:ext uri="{FF2B5EF4-FFF2-40B4-BE49-F238E27FC236}">
                <a16:creationId xmlns:a16="http://schemas.microsoft.com/office/drawing/2014/main" id="{ACE0AAA3-5EF1-44AC-ABFB-9F7E0EF13F71}"/>
              </a:ext>
            </a:extLst>
          </p:cNvPr>
          <p:cNvPicPr>
            <a:picLocks noChangeAspect="1"/>
          </p:cNvPicPr>
          <p:nvPr/>
        </p:nvPicPr>
        <p:blipFill>
          <a:blip r:embed="rId4"/>
          <a:stretch>
            <a:fillRect/>
          </a:stretch>
        </p:blipFill>
        <p:spPr>
          <a:xfrm>
            <a:off x="5620222" y="1612646"/>
            <a:ext cx="3447578" cy="2167240"/>
          </a:xfrm>
          <a:prstGeom prst="rect">
            <a:avLst/>
          </a:prstGeom>
        </p:spPr>
      </p:pic>
      <p:sp>
        <p:nvSpPr>
          <p:cNvPr id="12" name="TextBox 11">
            <a:extLst>
              <a:ext uri="{FF2B5EF4-FFF2-40B4-BE49-F238E27FC236}">
                <a16:creationId xmlns:a16="http://schemas.microsoft.com/office/drawing/2014/main" id="{22168E94-C9E9-4526-AF2D-D8E1ACE20F1A}"/>
              </a:ext>
            </a:extLst>
          </p:cNvPr>
          <p:cNvSpPr txBox="1"/>
          <p:nvPr/>
        </p:nvSpPr>
        <p:spPr>
          <a:xfrm>
            <a:off x="2951820" y="2903728"/>
            <a:ext cx="2121093" cy="646331"/>
          </a:xfrm>
          <a:prstGeom prst="rect">
            <a:avLst/>
          </a:prstGeom>
          <a:noFill/>
        </p:spPr>
        <p:txBody>
          <a:bodyPr wrap="none" rtlCol="0">
            <a:spAutoFit/>
          </a:bodyPr>
          <a:lstStyle/>
          <a:p>
            <a:pPr algn="ctr"/>
            <a:r>
              <a:rPr lang="en-US" dirty="0"/>
              <a:t>Data poisoning for </a:t>
            </a:r>
          </a:p>
          <a:p>
            <a:pPr algn="ctr"/>
            <a:r>
              <a:rPr lang="en-US" dirty="0"/>
              <a:t>a linear model</a:t>
            </a:r>
            <a:endParaRPr lang="en-SE" dirty="0"/>
          </a:p>
        </p:txBody>
      </p:sp>
      <p:pic>
        <p:nvPicPr>
          <p:cNvPr id="14" name="Picture 13">
            <a:extLst>
              <a:ext uri="{FF2B5EF4-FFF2-40B4-BE49-F238E27FC236}">
                <a16:creationId xmlns:a16="http://schemas.microsoft.com/office/drawing/2014/main" id="{4F83DE68-A36A-40BA-89BF-BA83EF055DE5}"/>
              </a:ext>
            </a:extLst>
          </p:cNvPr>
          <p:cNvPicPr>
            <a:picLocks noChangeAspect="1"/>
          </p:cNvPicPr>
          <p:nvPr/>
        </p:nvPicPr>
        <p:blipFill>
          <a:blip r:embed="rId5"/>
          <a:stretch>
            <a:fillRect/>
          </a:stretch>
        </p:blipFill>
        <p:spPr>
          <a:xfrm>
            <a:off x="5523042" y="3896730"/>
            <a:ext cx="3620958" cy="2734057"/>
          </a:xfrm>
          <a:prstGeom prst="rect">
            <a:avLst/>
          </a:prstGeom>
        </p:spPr>
      </p:pic>
      <p:sp>
        <p:nvSpPr>
          <p:cNvPr id="15" name="Arrow: Right 14">
            <a:extLst>
              <a:ext uri="{FF2B5EF4-FFF2-40B4-BE49-F238E27FC236}">
                <a16:creationId xmlns:a16="http://schemas.microsoft.com/office/drawing/2014/main" id="{B265654F-A84F-470D-A6FC-70A3095B41E4}"/>
              </a:ext>
            </a:extLst>
          </p:cNvPr>
          <p:cNvSpPr/>
          <p:nvPr/>
        </p:nvSpPr>
        <p:spPr bwMode="auto">
          <a:xfrm rot="2022934">
            <a:off x="3422412" y="5013499"/>
            <a:ext cx="2014031" cy="48463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DFEF8B4C-D5A7-43F2-BD6B-06DE74D3C20B}"/>
              </a:ext>
            </a:extLst>
          </p:cNvPr>
          <p:cNvSpPr txBox="1"/>
          <p:nvPr/>
        </p:nvSpPr>
        <p:spPr>
          <a:xfrm>
            <a:off x="2951820" y="5722037"/>
            <a:ext cx="2121093" cy="646331"/>
          </a:xfrm>
          <a:prstGeom prst="rect">
            <a:avLst/>
          </a:prstGeom>
          <a:noFill/>
        </p:spPr>
        <p:txBody>
          <a:bodyPr wrap="none" rtlCol="0">
            <a:spAutoFit/>
          </a:bodyPr>
          <a:lstStyle/>
          <a:p>
            <a:pPr algn="ctr"/>
            <a:r>
              <a:rPr lang="en-US" dirty="0"/>
              <a:t>Data poisoning for </a:t>
            </a:r>
          </a:p>
          <a:p>
            <a:pPr algn="ctr"/>
            <a:r>
              <a:rPr lang="en-US" dirty="0"/>
              <a:t>deep learning</a:t>
            </a:r>
            <a:endParaRPr lang="en-SE" dirty="0"/>
          </a:p>
        </p:txBody>
      </p:sp>
    </p:spTree>
    <p:extLst>
      <p:ext uri="{BB962C8B-B14F-4D97-AF65-F5344CB8AC3E}">
        <p14:creationId xmlns:p14="http://schemas.microsoft.com/office/powerpoint/2010/main" val="1041465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D121-65EA-47CF-9CAB-7CE9F9755AC2}"/>
              </a:ext>
            </a:extLst>
          </p:cNvPr>
          <p:cNvSpPr>
            <a:spLocks noGrp="1"/>
          </p:cNvSpPr>
          <p:nvPr>
            <p:ph type="title"/>
          </p:nvPr>
        </p:nvSpPr>
        <p:spPr/>
        <p:txBody>
          <a:bodyPr/>
          <a:lstStyle/>
          <a:p>
            <a:r>
              <a:rPr lang="en-US" dirty="0"/>
              <a:t>Data Poisoning for Deep Learning</a:t>
            </a:r>
            <a:endParaRPr lang="en-SE" dirty="0"/>
          </a:p>
        </p:txBody>
      </p:sp>
      <p:sp>
        <p:nvSpPr>
          <p:cNvPr id="3" name="Content Placeholder 2">
            <a:extLst>
              <a:ext uri="{FF2B5EF4-FFF2-40B4-BE49-F238E27FC236}">
                <a16:creationId xmlns:a16="http://schemas.microsoft.com/office/drawing/2014/main" id="{4D9EEE24-8C44-437E-87A4-7537829A0640}"/>
              </a:ext>
            </a:extLst>
          </p:cNvPr>
          <p:cNvSpPr>
            <a:spLocks noGrp="1"/>
          </p:cNvSpPr>
          <p:nvPr>
            <p:ph idx="1"/>
          </p:nvPr>
        </p:nvSpPr>
        <p:spPr/>
        <p:txBody>
          <a:bodyPr/>
          <a:lstStyle/>
          <a:p>
            <a:r>
              <a:rPr lang="en-US" dirty="0"/>
              <a:t>But for deep learning, it may affect classification of specific inputs</a:t>
            </a:r>
            <a:endParaRPr lang="en-SE" dirty="0"/>
          </a:p>
        </p:txBody>
      </p:sp>
      <p:sp>
        <p:nvSpPr>
          <p:cNvPr id="4" name="Slide Number Placeholder 3">
            <a:extLst>
              <a:ext uri="{FF2B5EF4-FFF2-40B4-BE49-F238E27FC236}">
                <a16:creationId xmlns:a16="http://schemas.microsoft.com/office/drawing/2014/main" id="{359B0965-CF9A-440F-B87D-7C29BB2F712F}"/>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pic>
        <p:nvPicPr>
          <p:cNvPr id="6" name="Picture 5">
            <a:extLst>
              <a:ext uri="{FF2B5EF4-FFF2-40B4-BE49-F238E27FC236}">
                <a16:creationId xmlns:a16="http://schemas.microsoft.com/office/drawing/2014/main" id="{6DA29C8C-AA96-45EF-8A3D-59CA97E71958}"/>
              </a:ext>
            </a:extLst>
          </p:cNvPr>
          <p:cNvPicPr>
            <a:picLocks noChangeAspect="1"/>
          </p:cNvPicPr>
          <p:nvPr/>
        </p:nvPicPr>
        <p:blipFill>
          <a:blip r:embed="rId2"/>
          <a:stretch>
            <a:fillRect/>
          </a:stretch>
        </p:blipFill>
        <p:spPr>
          <a:xfrm>
            <a:off x="0" y="3212976"/>
            <a:ext cx="9144000" cy="2503400"/>
          </a:xfrm>
          <a:prstGeom prst="rect">
            <a:avLst/>
          </a:prstGeom>
        </p:spPr>
      </p:pic>
    </p:spTree>
    <p:extLst>
      <p:ext uri="{BB962C8B-B14F-4D97-AF65-F5344CB8AC3E}">
        <p14:creationId xmlns:p14="http://schemas.microsoft.com/office/powerpoint/2010/main" val="80156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3A9-5C6F-4178-AC40-0A8A2C02A0B1}"/>
              </a:ext>
            </a:extLst>
          </p:cNvPr>
          <p:cNvSpPr>
            <a:spLocks noGrp="1"/>
          </p:cNvSpPr>
          <p:nvPr>
            <p:ph type="title"/>
          </p:nvPr>
        </p:nvSpPr>
        <p:spPr/>
        <p:txBody>
          <a:bodyPr/>
          <a:lstStyle/>
          <a:p>
            <a:r>
              <a:rPr lang="en-US" sz="3600" dirty="0"/>
              <a:t>Three Commandments of Secure/Safe ML</a:t>
            </a:r>
            <a:endParaRPr lang="en-SE" sz="3600" dirty="0"/>
          </a:p>
        </p:txBody>
      </p:sp>
      <p:sp>
        <p:nvSpPr>
          <p:cNvPr id="3" name="Content Placeholder 2">
            <a:extLst>
              <a:ext uri="{FF2B5EF4-FFF2-40B4-BE49-F238E27FC236}">
                <a16:creationId xmlns:a16="http://schemas.microsoft.com/office/drawing/2014/main" id="{2A5D1543-775D-497C-A1F7-3BCD60A21998}"/>
              </a:ext>
            </a:extLst>
          </p:cNvPr>
          <p:cNvSpPr>
            <a:spLocks noGrp="1"/>
          </p:cNvSpPr>
          <p:nvPr>
            <p:ph idx="1"/>
          </p:nvPr>
        </p:nvSpPr>
        <p:spPr/>
        <p:txBody>
          <a:bodyPr>
            <a:normAutofit fontScale="92500" lnSpcReduction="10000"/>
          </a:bodyPr>
          <a:lstStyle/>
          <a:p>
            <a:r>
              <a:rPr lang="en-US" dirty="0"/>
              <a:t>I. Thou shall not train on data you don’t fully trust </a:t>
            </a:r>
          </a:p>
          <a:p>
            <a:pPr lvl="1"/>
            <a:r>
              <a:rPr lang="en-US" dirty="0"/>
              <a:t>(because of data poisoning)</a:t>
            </a:r>
          </a:p>
          <a:p>
            <a:r>
              <a:rPr lang="en-US" dirty="0"/>
              <a:t>II. Thou shall not let anyone use your model (or observe its outputs) unless you completely trust them </a:t>
            </a:r>
          </a:p>
          <a:p>
            <a:pPr lvl="1"/>
            <a:r>
              <a:rPr lang="en-US" dirty="0"/>
              <a:t>(because of model stealing and black box attacks)</a:t>
            </a:r>
          </a:p>
          <a:p>
            <a:r>
              <a:rPr lang="en-US" dirty="0"/>
              <a:t>III. Thou shall not fully trust the predictions of your model</a:t>
            </a:r>
          </a:p>
          <a:p>
            <a:pPr lvl="1"/>
            <a:r>
              <a:rPr lang="en-US" dirty="0"/>
              <a:t>(because of adversarial examples)</a:t>
            </a:r>
            <a:endParaRPr lang="en-SE" dirty="0"/>
          </a:p>
        </p:txBody>
      </p:sp>
      <p:sp>
        <p:nvSpPr>
          <p:cNvPr id="4" name="Slide Number Placeholder 3">
            <a:extLst>
              <a:ext uri="{FF2B5EF4-FFF2-40B4-BE49-F238E27FC236}">
                <a16:creationId xmlns:a16="http://schemas.microsoft.com/office/drawing/2014/main" id="{8759C85F-EE96-4183-9C54-B180E326E829}"/>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86436746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5195</TotalTime>
  <Words>3995</Words>
  <Application>Microsoft Office PowerPoint</Application>
  <PresentationFormat>On-screen Show (4:3)</PresentationFormat>
  <Paragraphs>401</Paragraphs>
  <Slides>53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CambriaMath</vt:lpstr>
      <vt:lpstr>HelveticaNeue-Light</vt:lpstr>
      <vt:lpstr>Arial</vt:lpstr>
      <vt:lpstr>Calibri</vt:lpstr>
      <vt:lpstr>Cambria Math</vt:lpstr>
      <vt:lpstr>Raleway</vt:lpstr>
      <vt:lpstr>Default Design</vt:lpstr>
      <vt:lpstr>L3.2 Adversarial Attacks</vt:lpstr>
      <vt:lpstr>Outline</vt:lpstr>
      <vt:lpstr>A Limitation of the (Supervised) ML Framework</vt:lpstr>
      <vt:lpstr>Adversarial Examples</vt:lpstr>
      <vt:lpstr>Why Is This Brittleness of ML a Problem?</vt:lpstr>
      <vt:lpstr>Training Time Attack vs. Inference Time Attack</vt:lpstr>
      <vt:lpstr>Data Poisoning</vt:lpstr>
      <vt:lpstr>Data Poisoning for Deep Learning</vt:lpstr>
      <vt:lpstr>Three Commandments of Secure/Safe ML</vt:lpstr>
      <vt:lpstr>Outline</vt:lpstr>
      <vt:lpstr>Adversarial Attacks</vt:lpstr>
      <vt:lpstr>Input Perturbations</vt:lpstr>
      <vt:lpstr>Vector Norms</vt:lpstr>
      <vt:lpstr>Vector Norm Balls</vt:lpstr>
      <vt:lpstr>l_2 vs. l_∞</vt:lpstr>
      <vt:lpstr>The Maximization Problem for Finding Adversarial Examples</vt:lpstr>
      <vt:lpstr>Adversarial Example Construction</vt:lpstr>
      <vt:lpstr>Local Search</vt:lpstr>
      <vt:lpstr>Model Training vs. Local Search for Adversarial Input Generation</vt:lpstr>
      <vt:lpstr>Aside: Vector Derivative</vt:lpstr>
      <vt:lpstr>Projected Gradient Descent</vt:lpstr>
      <vt:lpstr>Fast Gradient Sign Method (FGSM)</vt:lpstr>
      <vt:lpstr>Adversarial Examples by FGSM</vt:lpstr>
      <vt:lpstr>Comments on FGSM</vt:lpstr>
      <vt:lpstr>PGD w. Small Steps</vt:lpstr>
      <vt:lpstr>Illustration of PGD</vt:lpstr>
      <vt:lpstr>Recall: Cross-Entropy Loss for Multi-Class Classification</vt:lpstr>
      <vt:lpstr>Targeted Attacks</vt:lpstr>
      <vt:lpstr>Targeted Attacks Examples</vt:lpstr>
      <vt:lpstr>Outline</vt:lpstr>
      <vt:lpstr>Physically-Realizable Attacks</vt:lpstr>
      <vt:lpstr>An optimization approach to creating robust adversarial examples</vt:lpstr>
      <vt:lpstr>Optimizing Spatial Constraints</vt:lpstr>
      <vt:lpstr>Adversarial Traffic Signs</vt:lpstr>
      <vt:lpstr>Attacks on Face Recognition</vt:lpstr>
      <vt:lpstr>Blackbox Attacks</vt:lpstr>
      <vt:lpstr>Blackbox Attack Example</vt:lpstr>
      <vt:lpstr>DeepBillboard</vt:lpstr>
      <vt:lpstr>DeepBillboard Workflow</vt:lpstr>
      <vt:lpstr>Phantom of the ADAS</vt:lpstr>
      <vt:lpstr>Algorithm for Disguising Phantoms</vt:lpstr>
      <vt:lpstr>Countermeasure - GhostBusters</vt:lpstr>
      <vt:lpstr>Constraints on Perturbations?</vt:lpstr>
      <vt:lpstr>Outline</vt:lpstr>
      <vt:lpstr>Standard ML vs. Adversarial Robust ML</vt:lpstr>
      <vt:lpstr>Adversarial Training w. Outer Minimization</vt:lpstr>
      <vt:lpstr>Danskin’s Theorem</vt:lpstr>
      <vt:lpstr>Adversarial Training [Goodfellow et al., 2014]</vt:lpstr>
      <vt:lpstr>Evaluating Robust Models</vt:lpstr>
      <vt:lpstr>What Makes the Models Robust?</vt:lpstr>
      <vt:lpstr>Loss Surfaces Examples</vt:lpstr>
      <vt:lpstr>Smoothing Filter on the Input as Defense</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414</cp:revision>
  <dcterms:created xsi:type="dcterms:W3CDTF">2020-03-21T16:53:45Z</dcterms:created>
  <dcterms:modified xsi:type="dcterms:W3CDTF">2022-11-28T16:14:46Z</dcterms:modified>
</cp:coreProperties>
</file>